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handoutMasterIdLst>
    <p:handoutMasterId r:id="rId50"/>
  </p:handoutMasterIdLst>
  <p:sldIdLst>
    <p:sldId id="256" r:id="rId2"/>
    <p:sldId id="257" r:id="rId3"/>
    <p:sldId id="315" r:id="rId4"/>
    <p:sldId id="259" r:id="rId5"/>
    <p:sldId id="263" r:id="rId6"/>
    <p:sldId id="325" r:id="rId7"/>
    <p:sldId id="303" r:id="rId8"/>
    <p:sldId id="306" r:id="rId9"/>
    <p:sldId id="307" r:id="rId10"/>
    <p:sldId id="317" r:id="rId11"/>
    <p:sldId id="322" r:id="rId12"/>
    <p:sldId id="269" r:id="rId13"/>
    <p:sldId id="319" r:id="rId14"/>
    <p:sldId id="320" r:id="rId15"/>
    <p:sldId id="323" r:id="rId16"/>
    <p:sldId id="321" r:id="rId17"/>
    <p:sldId id="274" r:id="rId18"/>
    <p:sldId id="278" r:id="rId19"/>
    <p:sldId id="316" r:id="rId20"/>
    <p:sldId id="283" r:id="rId21"/>
    <p:sldId id="285" r:id="rId22"/>
    <p:sldId id="284" r:id="rId23"/>
    <p:sldId id="264" r:id="rId24"/>
    <p:sldId id="288" r:id="rId25"/>
    <p:sldId id="295" r:id="rId26"/>
    <p:sldId id="289" r:id="rId27"/>
    <p:sldId id="290" r:id="rId28"/>
    <p:sldId id="277" r:id="rId29"/>
    <p:sldId id="279" r:id="rId30"/>
    <p:sldId id="275" r:id="rId31"/>
    <p:sldId id="280" r:id="rId32"/>
    <p:sldId id="281" r:id="rId33"/>
    <p:sldId id="291" r:id="rId34"/>
    <p:sldId id="292" r:id="rId35"/>
    <p:sldId id="327" r:id="rId36"/>
    <p:sldId id="314" r:id="rId37"/>
    <p:sldId id="311" r:id="rId38"/>
    <p:sldId id="324" r:id="rId39"/>
    <p:sldId id="326" r:id="rId40"/>
    <p:sldId id="328" r:id="rId41"/>
    <p:sldId id="309" r:id="rId42"/>
    <p:sldId id="294" r:id="rId43"/>
    <p:sldId id="300" r:id="rId44"/>
    <p:sldId id="310" r:id="rId45"/>
    <p:sldId id="312" r:id="rId46"/>
    <p:sldId id="282" r:id="rId47"/>
    <p:sldId id="297" r:id="rId48"/>
  </p:sldIdLst>
  <p:sldSz cx="9906000" cy="6858000" type="A4"/>
  <p:notesSz cx="10018713" cy="68881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338" autoAdjust="0"/>
    <p:restoredTop sz="94660"/>
  </p:normalViewPr>
  <p:slideViewPr>
    <p:cSldViewPr snapToGrid="0">
      <p:cViewPr varScale="1">
        <p:scale>
          <a:sx n="72" d="100"/>
          <a:sy n="72" d="100"/>
        </p:scale>
        <p:origin x="996" y="7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3" d="100"/>
          <a:sy n="73" d="100"/>
        </p:scale>
        <p:origin x="1950"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B0D644CC-62E8-47C6-9737-54DC95325B54}"/>
              </a:ext>
            </a:extLst>
          </p:cNvPr>
          <p:cNvSpPr>
            <a:spLocks noGrp="1"/>
          </p:cNvSpPr>
          <p:nvPr>
            <p:ph type="hdr" sz="quarter"/>
          </p:nvPr>
        </p:nvSpPr>
        <p:spPr>
          <a:xfrm>
            <a:off x="0" y="1"/>
            <a:ext cx="4341442" cy="345604"/>
          </a:xfrm>
          <a:prstGeom prst="rect">
            <a:avLst/>
          </a:prstGeom>
        </p:spPr>
        <p:txBody>
          <a:bodyPr vert="horz" lIns="96606" tIns="48303" rIns="96606" bIns="48303" rtlCol="0"/>
          <a:lstStyle>
            <a:lvl1pPr algn="l">
              <a:defRPr sz="1300"/>
            </a:lvl1pPr>
          </a:lstStyle>
          <a:p>
            <a:endParaRPr kumimoji="1" lang="ja-JP" altLang="en-US"/>
          </a:p>
        </p:txBody>
      </p:sp>
      <p:sp>
        <p:nvSpPr>
          <p:cNvPr id="4" name="フッター プレースホルダー 3">
            <a:extLst>
              <a:ext uri="{FF2B5EF4-FFF2-40B4-BE49-F238E27FC236}">
                <a16:creationId xmlns:a16="http://schemas.microsoft.com/office/drawing/2014/main" id="{EBC8CFF8-341A-4E09-AF3A-84FC18D04228}"/>
              </a:ext>
            </a:extLst>
          </p:cNvPr>
          <p:cNvSpPr>
            <a:spLocks noGrp="1"/>
          </p:cNvSpPr>
          <p:nvPr>
            <p:ph type="ftr" sz="quarter" idx="2"/>
          </p:nvPr>
        </p:nvSpPr>
        <p:spPr>
          <a:xfrm>
            <a:off x="0" y="6542560"/>
            <a:ext cx="4341442" cy="345603"/>
          </a:xfrm>
          <a:prstGeom prst="rect">
            <a:avLst/>
          </a:prstGeom>
        </p:spPr>
        <p:txBody>
          <a:bodyPr vert="horz" lIns="96606" tIns="48303" rIns="96606" bIns="48303" rtlCol="0" anchor="b"/>
          <a:lstStyle>
            <a:lvl1pPr algn="l">
              <a:defRPr sz="1300"/>
            </a:lvl1pPr>
          </a:lstStyle>
          <a:p>
            <a:endParaRPr kumimoji="1" lang="ja-JP" altLang="en-US"/>
          </a:p>
        </p:txBody>
      </p:sp>
      <p:sp>
        <p:nvSpPr>
          <p:cNvPr id="5" name="スライド番号プレースホルダー 4">
            <a:extLst>
              <a:ext uri="{FF2B5EF4-FFF2-40B4-BE49-F238E27FC236}">
                <a16:creationId xmlns:a16="http://schemas.microsoft.com/office/drawing/2014/main" id="{31563B34-967B-4A97-A7DF-30790F5291DD}"/>
              </a:ext>
            </a:extLst>
          </p:cNvPr>
          <p:cNvSpPr>
            <a:spLocks noGrp="1"/>
          </p:cNvSpPr>
          <p:nvPr>
            <p:ph type="sldNum" sz="quarter" idx="3"/>
          </p:nvPr>
        </p:nvSpPr>
        <p:spPr>
          <a:xfrm>
            <a:off x="5677271" y="6369758"/>
            <a:ext cx="4341442" cy="345603"/>
          </a:xfrm>
          <a:prstGeom prst="rect">
            <a:avLst/>
          </a:prstGeom>
        </p:spPr>
        <p:txBody>
          <a:bodyPr vert="horz" lIns="96606" tIns="48303" rIns="96606" bIns="48303" rtlCol="0" anchor="b"/>
          <a:lstStyle>
            <a:lvl1pPr algn="r">
              <a:defRPr sz="1300"/>
            </a:lvl1pPr>
          </a:lstStyle>
          <a:p>
            <a:fld id="{2ADA919B-8070-43EF-BE30-61100FBE78C3}" type="slidenum">
              <a:rPr kumimoji="1" lang="ja-JP" altLang="en-US" smtClean="0"/>
              <a:t>‹#›</a:t>
            </a:fld>
            <a:endParaRPr kumimoji="1" lang="ja-JP" altLang="en-US"/>
          </a:p>
        </p:txBody>
      </p:sp>
    </p:spTree>
    <p:extLst>
      <p:ext uri="{BB962C8B-B14F-4D97-AF65-F5344CB8AC3E}">
        <p14:creationId xmlns:p14="http://schemas.microsoft.com/office/powerpoint/2010/main" val="3261784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4341442" cy="345604"/>
          </a:xfrm>
          <a:prstGeom prst="rect">
            <a:avLst/>
          </a:prstGeom>
        </p:spPr>
        <p:txBody>
          <a:bodyPr vert="horz" lIns="96606" tIns="48303" rIns="96606" bIns="48303" rtlCol="0"/>
          <a:lstStyle>
            <a:lvl1pPr algn="l">
              <a:defRPr sz="1300"/>
            </a:lvl1pPr>
          </a:lstStyle>
          <a:p>
            <a:endParaRPr kumimoji="1" lang="ja-JP" altLang="en-US"/>
          </a:p>
        </p:txBody>
      </p:sp>
      <p:sp>
        <p:nvSpPr>
          <p:cNvPr id="3" name="日付プレースホルダー 2"/>
          <p:cNvSpPr>
            <a:spLocks noGrp="1"/>
          </p:cNvSpPr>
          <p:nvPr>
            <p:ph type="dt" idx="1"/>
          </p:nvPr>
        </p:nvSpPr>
        <p:spPr>
          <a:xfrm>
            <a:off x="5674952" y="1"/>
            <a:ext cx="4341442" cy="345604"/>
          </a:xfrm>
          <a:prstGeom prst="rect">
            <a:avLst/>
          </a:prstGeom>
        </p:spPr>
        <p:txBody>
          <a:bodyPr vert="horz" lIns="96606" tIns="48303" rIns="96606" bIns="48303" rtlCol="0"/>
          <a:lstStyle>
            <a:lvl1pPr algn="r">
              <a:defRPr sz="1300"/>
            </a:lvl1pPr>
          </a:lstStyle>
          <a:p>
            <a:fld id="{693C498E-9606-4A4F-9277-20F946CC1683}" type="datetimeFigureOut">
              <a:rPr kumimoji="1" lang="ja-JP" altLang="en-US" smtClean="0"/>
              <a:t>2021/6/25</a:t>
            </a:fld>
            <a:endParaRPr kumimoji="1" lang="ja-JP" altLang="en-US"/>
          </a:p>
        </p:txBody>
      </p:sp>
      <p:sp>
        <p:nvSpPr>
          <p:cNvPr id="4" name="スライド イメージ プレースホルダー 3"/>
          <p:cNvSpPr>
            <a:spLocks noGrp="1" noRot="1" noChangeAspect="1"/>
          </p:cNvSpPr>
          <p:nvPr>
            <p:ph type="sldImg" idx="2"/>
          </p:nvPr>
        </p:nvSpPr>
        <p:spPr>
          <a:xfrm>
            <a:off x="3328988" y="860425"/>
            <a:ext cx="3360737" cy="2325688"/>
          </a:xfrm>
          <a:prstGeom prst="rect">
            <a:avLst/>
          </a:prstGeom>
          <a:noFill/>
          <a:ln w="12700">
            <a:solidFill>
              <a:prstClr val="black"/>
            </a:solidFill>
          </a:ln>
        </p:spPr>
        <p:txBody>
          <a:bodyPr vert="horz" lIns="96606" tIns="48303" rIns="96606" bIns="48303" rtlCol="0" anchor="ctr"/>
          <a:lstStyle/>
          <a:p>
            <a:endParaRPr lang="ja-JP" altLang="en-US"/>
          </a:p>
        </p:txBody>
      </p:sp>
      <p:sp>
        <p:nvSpPr>
          <p:cNvPr id="5" name="ノート プレースホルダー 4"/>
          <p:cNvSpPr>
            <a:spLocks noGrp="1"/>
          </p:cNvSpPr>
          <p:nvPr>
            <p:ph type="body" sz="quarter" idx="3"/>
          </p:nvPr>
        </p:nvSpPr>
        <p:spPr>
          <a:xfrm>
            <a:off x="1001872" y="3314928"/>
            <a:ext cx="8014970" cy="2712215"/>
          </a:xfrm>
          <a:prstGeom prst="rect">
            <a:avLst/>
          </a:prstGeom>
        </p:spPr>
        <p:txBody>
          <a:bodyPr vert="horz" lIns="96606" tIns="48303" rIns="96606" bIns="4830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542560"/>
            <a:ext cx="4341442" cy="345603"/>
          </a:xfrm>
          <a:prstGeom prst="rect">
            <a:avLst/>
          </a:prstGeom>
        </p:spPr>
        <p:txBody>
          <a:bodyPr vert="horz" lIns="96606" tIns="48303" rIns="96606" bIns="48303"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5674952" y="6542560"/>
            <a:ext cx="4341442" cy="345603"/>
          </a:xfrm>
          <a:prstGeom prst="rect">
            <a:avLst/>
          </a:prstGeom>
        </p:spPr>
        <p:txBody>
          <a:bodyPr vert="horz" lIns="96606" tIns="48303" rIns="96606" bIns="48303" rtlCol="0" anchor="b"/>
          <a:lstStyle>
            <a:lvl1pPr algn="r">
              <a:defRPr sz="1300"/>
            </a:lvl1pPr>
          </a:lstStyle>
          <a:p>
            <a:fld id="{A6357F0E-CE24-40E2-BC20-E984BAE9A082}" type="slidenum">
              <a:rPr kumimoji="1" lang="ja-JP" altLang="en-US" smtClean="0"/>
              <a:t>‹#›</a:t>
            </a:fld>
            <a:endParaRPr kumimoji="1" lang="ja-JP" altLang="en-US"/>
          </a:p>
        </p:txBody>
      </p:sp>
    </p:spTree>
    <p:extLst>
      <p:ext uri="{BB962C8B-B14F-4D97-AF65-F5344CB8AC3E}">
        <p14:creationId xmlns:p14="http://schemas.microsoft.com/office/powerpoint/2010/main" val="23711898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77673081-094B-464D-8D1F-818A79C1D2A6}"/>
              </a:ext>
            </a:extLst>
          </p:cNvPr>
          <p:cNvSpPr txBox="1">
            <a:spLocks noGrp="1" noChangeArrowheads="1"/>
          </p:cNvSpPr>
          <p:nvPr/>
        </p:nvSpPr>
        <p:spPr bwMode="auto">
          <a:xfrm>
            <a:off x="5674952" y="6542560"/>
            <a:ext cx="4341442" cy="344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06" tIns="48303" rIns="96606" bIns="48303" anchor="b"/>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7434DC96-9D7D-4076-9632-F76C153BBED0}" type="slidenum">
              <a:rPr lang="en-US" altLang="ja-JP" sz="1300"/>
              <a:pPr algn="r" eaLnBrk="1" hangingPunct="1"/>
              <a:t>19</a:t>
            </a:fld>
            <a:endParaRPr lang="en-US" altLang="ja-JP" sz="1300"/>
          </a:p>
        </p:txBody>
      </p:sp>
      <p:sp>
        <p:nvSpPr>
          <p:cNvPr id="80899" name="Rectangle 7">
            <a:extLst>
              <a:ext uri="{FF2B5EF4-FFF2-40B4-BE49-F238E27FC236}">
                <a16:creationId xmlns:a16="http://schemas.microsoft.com/office/drawing/2014/main" id="{29A31607-0F27-4327-BEE1-081E1F33FD24}"/>
              </a:ext>
            </a:extLst>
          </p:cNvPr>
          <p:cNvSpPr txBox="1">
            <a:spLocks noGrp="1" noChangeArrowheads="1"/>
          </p:cNvSpPr>
          <p:nvPr/>
        </p:nvSpPr>
        <p:spPr bwMode="auto">
          <a:xfrm>
            <a:off x="5674952" y="6542560"/>
            <a:ext cx="4341442" cy="344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06" tIns="48303" rIns="96606" bIns="48303" anchor="b"/>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A1C47B05-F8A0-4E9B-AEE0-9DFC5BF880C6}" type="slidenum">
              <a:rPr lang="en-US" altLang="ja-JP" sz="1300"/>
              <a:pPr algn="r" eaLnBrk="1" hangingPunct="1"/>
              <a:t>19</a:t>
            </a:fld>
            <a:endParaRPr lang="en-US" altLang="ja-JP" sz="1300"/>
          </a:p>
        </p:txBody>
      </p:sp>
      <p:sp>
        <p:nvSpPr>
          <p:cNvPr id="80900" name="Rectangle 2">
            <a:extLst>
              <a:ext uri="{FF2B5EF4-FFF2-40B4-BE49-F238E27FC236}">
                <a16:creationId xmlns:a16="http://schemas.microsoft.com/office/drawing/2014/main" id="{1FB56566-3164-4EB9-9C5E-80E1CB64B1F2}"/>
              </a:ext>
            </a:extLst>
          </p:cNvPr>
          <p:cNvSpPr>
            <a:spLocks noGrp="1" noRot="1" noChangeAspect="1" noChangeArrowheads="1" noTextEdit="1"/>
          </p:cNvSpPr>
          <p:nvPr>
            <p:ph type="sldImg"/>
          </p:nvPr>
        </p:nvSpPr>
        <p:spPr>
          <a:xfrm>
            <a:off x="3144838" y="515938"/>
            <a:ext cx="3733800" cy="2584450"/>
          </a:xfrm>
          <a:ln/>
        </p:spPr>
      </p:sp>
      <p:sp>
        <p:nvSpPr>
          <p:cNvPr id="80901" name="Rectangle 3">
            <a:extLst>
              <a:ext uri="{FF2B5EF4-FFF2-40B4-BE49-F238E27FC236}">
                <a16:creationId xmlns:a16="http://schemas.microsoft.com/office/drawing/2014/main" id="{00BD0991-1CC6-47D9-BAFA-301EDDD3C4F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latin typeface="Arial" panose="020B0604020202020204" pitchFamily="34" charset="0"/>
                <a:ea typeface="ＭＳ Ｐ明朝" panose="02020600040205080304" pitchFamily="18" charset="-128"/>
              </a:rPr>
              <a:t>ウラン</a:t>
            </a:r>
            <a:r>
              <a:rPr lang="en-US" altLang="ja-JP">
                <a:latin typeface="Arial" panose="020B0604020202020204" pitchFamily="34" charset="0"/>
                <a:ea typeface="ＭＳ Ｐ明朝" panose="02020600040205080304" pitchFamily="18" charset="-128"/>
              </a:rPr>
              <a:t>235</a:t>
            </a:r>
            <a:r>
              <a:rPr lang="ja-JP" altLang="en-US">
                <a:latin typeface="Arial" panose="020B0604020202020204" pitchFamily="34" charset="0"/>
                <a:ea typeface="ＭＳ Ｐ明朝" panose="02020600040205080304" pitchFamily="18" charset="-128"/>
              </a:rPr>
              <a:t>原子に他から飛んできた、速度の遅い中性子が当るとウラン</a:t>
            </a:r>
            <a:r>
              <a:rPr lang="en-US" altLang="ja-JP">
                <a:latin typeface="Arial" panose="020B0604020202020204" pitchFamily="34" charset="0"/>
                <a:ea typeface="ＭＳ Ｐ明朝" panose="02020600040205080304" pitchFamily="18" charset="-128"/>
              </a:rPr>
              <a:t>235</a:t>
            </a:r>
            <a:r>
              <a:rPr lang="ja-JP" altLang="en-US">
                <a:latin typeface="Arial" panose="020B0604020202020204" pitchFamily="34" charset="0"/>
                <a:ea typeface="ＭＳ Ｐ明朝" panose="02020600040205080304" pitchFamily="18" charset="-128"/>
              </a:rPr>
              <a:t>の原子核に吸収され、原子核は</a:t>
            </a:r>
            <a:r>
              <a:rPr lang="en-US" altLang="ja-JP">
                <a:latin typeface="Arial" panose="020B0604020202020204" pitchFamily="34" charset="0"/>
                <a:ea typeface="ＭＳ Ｐ明朝" panose="02020600040205080304" pitchFamily="18" charset="-128"/>
              </a:rPr>
              <a:t>2</a:t>
            </a:r>
            <a:r>
              <a:rPr lang="ja-JP" altLang="en-US">
                <a:latin typeface="Arial" panose="020B0604020202020204" pitchFamily="34" charset="0"/>
                <a:ea typeface="ＭＳ Ｐ明朝" panose="02020600040205080304" pitchFamily="18" charset="-128"/>
              </a:rPr>
              <a:t>つに分裂して、それまで陽子と中性子を１つの原子核にまとめていたエネルギーが放出され、熱エネルギーに変わります。</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B43CE81B-1FCE-471C-8057-B0544C23AE7A}"/>
              </a:ext>
            </a:extLst>
          </p:cNvPr>
          <p:cNvSpPr txBox="1">
            <a:spLocks noGrp="1" noChangeArrowheads="1"/>
          </p:cNvSpPr>
          <p:nvPr/>
        </p:nvSpPr>
        <p:spPr bwMode="auto">
          <a:xfrm>
            <a:off x="5674952" y="6542560"/>
            <a:ext cx="4341442" cy="344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06" tIns="48303" rIns="96606" bIns="48303" anchor="b"/>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5B463EE7-1F81-4DEB-B39E-39F5BE52B093}" type="slidenum">
              <a:rPr lang="en-US" altLang="ja-JP" sz="1300"/>
              <a:pPr algn="r" eaLnBrk="1" hangingPunct="1"/>
              <a:t>20</a:t>
            </a:fld>
            <a:endParaRPr lang="en-US" altLang="ja-JP" sz="1300"/>
          </a:p>
        </p:txBody>
      </p:sp>
      <p:sp>
        <p:nvSpPr>
          <p:cNvPr id="82947" name="Rectangle 7">
            <a:extLst>
              <a:ext uri="{FF2B5EF4-FFF2-40B4-BE49-F238E27FC236}">
                <a16:creationId xmlns:a16="http://schemas.microsoft.com/office/drawing/2014/main" id="{3E2776D5-BFB6-4027-986D-DE6C5EADA983}"/>
              </a:ext>
            </a:extLst>
          </p:cNvPr>
          <p:cNvSpPr txBox="1">
            <a:spLocks noGrp="1" noChangeArrowheads="1"/>
          </p:cNvSpPr>
          <p:nvPr/>
        </p:nvSpPr>
        <p:spPr bwMode="auto">
          <a:xfrm>
            <a:off x="5674952" y="6542560"/>
            <a:ext cx="4341442" cy="344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06" tIns="48303" rIns="96606" bIns="48303" anchor="b"/>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D17251D2-7F1B-41AA-97AE-383883819933}" type="slidenum">
              <a:rPr lang="en-US" altLang="ja-JP" sz="1300"/>
              <a:pPr algn="r" eaLnBrk="1" hangingPunct="1"/>
              <a:t>20</a:t>
            </a:fld>
            <a:endParaRPr lang="en-US" altLang="ja-JP" sz="1300"/>
          </a:p>
        </p:txBody>
      </p:sp>
      <p:sp>
        <p:nvSpPr>
          <p:cNvPr id="82948" name="Rectangle 2">
            <a:extLst>
              <a:ext uri="{FF2B5EF4-FFF2-40B4-BE49-F238E27FC236}">
                <a16:creationId xmlns:a16="http://schemas.microsoft.com/office/drawing/2014/main" id="{1CEF9E9E-6692-49AD-822E-03FD79607A5B}"/>
              </a:ext>
            </a:extLst>
          </p:cNvPr>
          <p:cNvSpPr>
            <a:spLocks noGrp="1" noRot="1" noChangeAspect="1" noChangeArrowheads="1" noTextEdit="1"/>
          </p:cNvSpPr>
          <p:nvPr>
            <p:ph type="sldImg"/>
          </p:nvPr>
        </p:nvSpPr>
        <p:spPr>
          <a:xfrm>
            <a:off x="3144838" y="515938"/>
            <a:ext cx="3733800" cy="2584450"/>
          </a:xfrm>
          <a:ln/>
        </p:spPr>
      </p:sp>
      <p:sp>
        <p:nvSpPr>
          <p:cNvPr id="82949" name="Rectangle 3">
            <a:extLst>
              <a:ext uri="{FF2B5EF4-FFF2-40B4-BE49-F238E27FC236}">
                <a16:creationId xmlns:a16="http://schemas.microsoft.com/office/drawing/2014/main" id="{FD280373-34A8-4D6D-9633-FC25976ED03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latin typeface="Arial" panose="020B0604020202020204" pitchFamily="34" charset="0"/>
                <a:ea typeface="ＭＳ Ｐ明朝" panose="02020600040205080304" pitchFamily="18" charset="-128"/>
              </a:rPr>
              <a:t>放射線の種類</a:t>
            </a:r>
          </a:p>
          <a:p>
            <a:pPr eaLnBrk="1" hangingPunct="1"/>
            <a:r>
              <a:rPr lang="ja-JP" altLang="en-US">
                <a:latin typeface="Arial" panose="020B0604020202020204" pitchFamily="34" charset="0"/>
                <a:ea typeface="ＭＳ Ｐ明朝" panose="02020600040205080304" pitchFamily="18" charset="-128"/>
              </a:rPr>
              <a:t>　原子から出される放射線にはアルファー線、ベータ線、ガンマ線があり、アルファー線は陽子が</a:t>
            </a:r>
            <a:r>
              <a:rPr lang="en-US" altLang="ja-JP">
                <a:latin typeface="Arial" panose="020B0604020202020204" pitchFamily="34" charset="0"/>
                <a:ea typeface="ＭＳ Ｐ明朝" panose="02020600040205080304" pitchFamily="18" charset="-128"/>
              </a:rPr>
              <a:t>2</a:t>
            </a:r>
            <a:r>
              <a:rPr lang="ja-JP" altLang="en-US">
                <a:latin typeface="Arial" panose="020B0604020202020204" pitchFamily="34" charset="0"/>
                <a:ea typeface="ＭＳ Ｐ明朝" panose="02020600040205080304" pitchFamily="18" charset="-128"/>
              </a:rPr>
              <a:t>つ、中性子が</a:t>
            </a:r>
            <a:r>
              <a:rPr lang="en-US" altLang="ja-JP">
                <a:latin typeface="Arial" panose="020B0604020202020204" pitchFamily="34" charset="0"/>
                <a:ea typeface="ＭＳ Ｐ明朝" panose="02020600040205080304" pitchFamily="18" charset="-128"/>
              </a:rPr>
              <a:t>2</a:t>
            </a:r>
            <a:r>
              <a:rPr lang="ja-JP" altLang="en-US">
                <a:latin typeface="Arial" panose="020B0604020202020204" pitchFamily="34" charset="0"/>
                <a:ea typeface="ＭＳ Ｐ明朝" panose="02020600040205080304" pitchFamily="18" charset="-128"/>
              </a:rPr>
              <a:t>つでできている粒子で、ヘリウム</a:t>
            </a:r>
            <a:r>
              <a:rPr lang="en-US" altLang="ja-JP">
                <a:latin typeface="Arial" panose="020B0604020202020204" pitchFamily="34" charset="0"/>
                <a:ea typeface="ＭＳ Ｐ明朝" panose="02020600040205080304" pitchFamily="18" charset="-128"/>
              </a:rPr>
              <a:t>4</a:t>
            </a:r>
            <a:r>
              <a:rPr lang="ja-JP" altLang="en-US">
                <a:latin typeface="Arial" panose="020B0604020202020204" pitchFamily="34" charset="0"/>
                <a:ea typeface="ＭＳ Ｐ明朝" panose="02020600040205080304" pitchFamily="18" charset="-128"/>
              </a:rPr>
              <a:t>の原子核と同じです。また、ベータ線は電子、ガンマ線は波長の短い電磁波です。放射線には他に</a:t>
            </a:r>
            <a:r>
              <a:rPr lang="en-US" altLang="ja-JP">
                <a:latin typeface="Arial" panose="020B0604020202020204" pitchFamily="34" charset="0"/>
                <a:ea typeface="ＭＳ Ｐ明朝" panose="02020600040205080304" pitchFamily="18" charset="-128"/>
              </a:rPr>
              <a:t>X</a:t>
            </a:r>
            <a:r>
              <a:rPr lang="ja-JP" altLang="en-US">
                <a:latin typeface="Arial" panose="020B0604020202020204" pitchFamily="34" charset="0"/>
                <a:ea typeface="ＭＳ Ｐ明朝" panose="02020600040205080304" pitchFamily="18" charset="-128"/>
              </a:rPr>
              <a:t>線、中性子線などがあります。</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0805CBBE-06F4-4D6B-ABBF-E132D95B485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84927" indent="-301895" eaLnBrk="0" hangingPunct="0">
              <a:defRPr kumimoji="1">
                <a:solidFill>
                  <a:schemeClr val="tx1"/>
                </a:solidFill>
                <a:latin typeface="Arial" panose="020B0604020202020204" pitchFamily="34" charset="0"/>
                <a:ea typeface="ＭＳ Ｐゴシック" panose="020B0600070205080204" pitchFamily="50" charset="-128"/>
              </a:defRPr>
            </a:lvl2pPr>
            <a:lvl3pPr marL="1207580" indent="-241516" eaLnBrk="0" hangingPunct="0">
              <a:defRPr kumimoji="1">
                <a:solidFill>
                  <a:schemeClr val="tx1"/>
                </a:solidFill>
                <a:latin typeface="Arial" panose="020B0604020202020204" pitchFamily="34" charset="0"/>
                <a:ea typeface="ＭＳ Ｐゴシック" panose="020B0600070205080204" pitchFamily="50" charset="-128"/>
              </a:defRPr>
            </a:lvl3pPr>
            <a:lvl4pPr marL="1690611" indent="-241516" eaLnBrk="0" hangingPunct="0">
              <a:defRPr kumimoji="1">
                <a:solidFill>
                  <a:schemeClr val="tx1"/>
                </a:solidFill>
                <a:latin typeface="Arial" panose="020B0604020202020204" pitchFamily="34" charset="0"/>
                <a:ea typeface="ＭＳ Ｐゴシック" panose="020B0600070205080204" pitchFamily="50" charset="-128"/>
              </a:defRPr>
            </a:lvl4pPr>
            <a:lvl5pPr marL="2173643" indent="-241516" eaLnBrk="0" hangingPunct="0">
              <a:defRPr kumimoji="1">
                <a:solidFill>
                  <a:schemeClr val="tx1"/>
                </a:solidFill>
                <a:latin typeface="Arial" panose="020B0604020202020204" pitchFamily="34" charset="0"/>
                <a:ea typeface="ＭＳ Ｐゴシック" panose="020B0600070205080204" pitchFamily="50" charset="-128"/>
              </a:defRPr>
            </a:lvl5pPr>
            <a:lvl6pPr marL="2656675" indent="-241516"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139707" indent="-241516"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622739" indent="-241516"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105770" indent="-241516"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E9AAAA42-3262-45A7-B600-F87B6CF9F9A3}" type="slidenum">
              <a:rPr lang="en-US" altLang="ja-JP"/>
              <a:pPr eaLnBrk="1" hangingPunct="1"/>
              <a:t>21</a:t>
            </a:fld>
            <a:endParaRPr lang="en-US" altLang="ja-JP"/>
          </a:p>
        </p:txBody>
      </p:sp>
      <p:sp>
        <p:nvSpPr>
          <p:cNvPr id="28675" name="Rectangle 7">
            <a:extLst>
              <a:ext uri="{FF2B5EF4-FFF2-40B4-BE49-F238E27FC236}">
                <a16:creationId xmlns:a16="http://schemas.microsoft.com/office/drawing/2014/main" id="{239954D7-3F45-40C8-8DD6-E6B43A7E16F7}"/>
              </a:ext>
            </a:extLst>
          </p:cNvPr>
          <p:cNvSpPr txBox="1">
            <a:spLocks noGrp="1" noChangeArrowheads="1"/>
          </p:cNvSpPr>
          <p:nvPr/>
        </p:nvSpPr>
        <p:spPr bwMode="auto">
          <a:xfrm>
            <a:off x="5674952" y="6542560"/>
            <a:ext cx="4341442" cy="344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06" tIns="48303" rIns="96606" bIns="48303" anchor="b"/>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03DDEAF7-99DB-4CD4-8048-9CDB18B60781}" type="slidenum">
              <a:rPr lang="en-US" altLang="ja-JP" sz="1300"/>
              <a:pPr algn="r" eaLnBrk="1" hangingPunct="1"/>
              <a:t>21</a:t>
            </a:fld>
            <a:endParaRPr lang="en-US" altLang="ja-JP" sz="1300"/>
          </a:p>
        </p:txBody>
      </p:sp>
      <p:sp>
        <p:nvSpPr>
          <p:cNvPr id="28676" name="Rectangle 2">
            <a:extLst>
              <a:ext uri="{FF2B5EF4-FFF2-40B4-BE49-F238E27FC236}">
                <a16:creationId xmlns:a16="http://schemas.microsoft.com/office/drawing/2014/main" id="{F692E366-2290-4E33-9D4A-8ECD49D19FCE}"/>
              </a:ext>
            </a:extLst>
          </p:cNvPr>
          <p:cNvSpPr>
            <a:spLocks noGrp="1" noRot="1" noChangeAspect="1" noChangeArrowheads="1" noTextEdit="1"/>
          </p:cNvSpPr>
          <p:nvPr>
            <p:ph type="sldImg"/>
          </p:nvPr>
        </p:nvSpPr>
        <p:spPr>
          <a:xfrm>
            <a:off x="3328988" y="860425"/>
            <a:ext cx="3360737" cy="2325688"/>
          </a:xfrm>
          <a:ln/>
        </p:spPr>
      </p:sp>
      <p:sp>
        <p:nvSpPr>
          <p:cNvPr id="28677" name="Rectangle 3">
            <a:extLst>
              <a:ext uri="{FF2B5EF4-FFF2-40B4-BE49-F238E27FC236}">
                <a16:creationId xmlns:a16="http://schemas.microsoft.com/office/drawing/2014/main" id="{FD24F5F8-ECBB-4D74-8E0E-9D203628197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latin typeface="Arial" panose="020B0604020202020204" pitchFamily="34" charset="0"/>
                <a:ea typeface="ＭＳ Ｐ明朝" panose="02020600040205080304" pitchFamily="18" charset="-128"/>
              </a:rPr>
              <a:t>放射線の遮蔽（しゃへい）</a:t>
            </a:r>
          </a:p>
          <a:p>
            <a:pPr eaLnBrk="1" hangingPunct="1"/>
            <a:r>
              <a:rPr lang="ja-JP" altLang="en-US">
                <a:latin typeface="Arial" panose="020B0604020202020204" pitchFamily="34" charset="0"/>
                <a:ea typeface="ＭＳ Ｐ明朝" panose="02020600040205080304" pitchFamily="18" charset="-128"/>
              </a:rPr>
              <a:t>　</a:t>
            </a:r>
            <a:r>
              <a:rPr lang="en-US" altLang="ja-JP">
                <a:latin typeface="Arial" panose="020B0604020202020204" pitchFamily="34" charset="0"/>
                <a:ea typeface="ＭＳ Ｐ明朝" panose="02020600040205080304" pitchFamily="18" charset="-128"/>
              </a:rPr>
              <a:t>α</a:t>
            </a:r>
            <a:r>
              <a:rPr lang="ja-JP" altLang="en-US">
                <a:latin typeface="Arial" panose="020B0604020202020204" pitchFamily="34" charset="0"/>
                <a:ea typeface="ＭＳ Ｐ明朝" panose="02020600040205080304" pitchFamily="18" charset="-128"/>
              </a:rPr>
              <a:t>線は紙１枚で止めることができます。</a:t>
            </a:r>
            <a:r>
              <a:rPr lang="en-US" altLang="ja-JP">
                <a:latin typeface="Arial" panose="020B0604020202020204" pitchFamily="34" charset="0"/>
                <a:ea typeface="ＭＳ Ｐ明朝" panose="02020600040205080304" pitchFamily="18" charset="-128"/>
              </a:rPr>
              <a:t>β</a:t>
            </a:r>
            <a:r>
              <a:rPr lang="ja-JP" altLang="en-US">
                <a:latin typeface="Arial" panose="020B0604020202020204" pitchFamily="34" charset="0"/>
                <a:ea typeface="ＭＳ Ｐ明朝" panose="02020600040205080304" pitchFamily="18" charset="-128"/>
              </a:rPr>
              <a:t>線はアルミニウムなどの薄い金属で、</a:t>
            </a:r>
            <a:r>
              <a:rPr lang="en-US" altLang="ja-JP">
                <a:latin typeface="Arial" panose="020B0604020202020204" pitchFamily="34" charset="0"/>
                <a:ea typeface="ＭＳ Ｐ明朝" panose="02020600040205080304" pitchFamily="18" charset="-128"/>
              </a:rPr>
              <a:t>γ</a:t>
            </a:r>
            <a:r>
              <a:rPr lang="ja-JP" altLang="en-US">
                <a:latin typeface="Arial" panose="020B0604020202020204" pitchFamily="34" charset="0"/>
                <a:ea typeface="ＭＳ Ｐ明朝" panose="02020600040205080304" pitchFamily="18" charset="-128"/>
              </a:rPr>
              <a:t>線や</a:t>
            </a:r>
            <a:r>
              <a:rPr lang="en-US" altLang="ja-JP">
                <a:latin typeface="Arial" panose="020B0604020202020204" pitchFamily="34" charset="0"/>
                <a:ea typeface="ＭＳ Ｐ明朝" panose="02020600040205080304" pitchFamily="18" charset="-128"/>
              </a:rPr>
              <a:t>X</a:t>
            </a:r>
            <a:r>
              <a:rPr lang="ja-JP" altLang="en-US">
                <a:latin typeface="Arial" panose="020B0604020202020204" pitchFamily="34" charset="0"/>
                <a:ea typeface="ＭＳ Ｐ明朝" panose="02020600040205080304" pitchFamily="18" charset="-128"/>
              </a:rPr>
              <a:t>線は鉛や厚い鉄の板で止められます。</a:t>
            </a:r>
          </a:p>
          <a:p>
            <a:pPr eaLnBrk="1" hangingPunct="1"/>
            <a:r>
              <a:rPr lang="ja-JP" altLang="en-US">
                <a:latin typeface="Arial" panose="020B0604020202020204" pitchFamily="34" charset="0"/>
                <a:ea typeface="ＭＳ Ｐ明朝" panose="02020600040205080304" pitchFamily="18" charset="-128"/>
              </a:rPr>
              <a:t>歯医者さんで歯のレントゲン写真を撮られた経験はありますか？</a:t>
            </a:r>
          </a:p>
          <a:p>
            <a:pPr eaLnBrk="1" hangingPunct="1"/>
            <a:r>
              <a:rPr lang="ja-JP" altLang="en-US">
                <a:latin typeface="Arial" panose="020B0604020202020204" pitchFamily="34" charset="0"/>
                <a:ea typeface="ＭＳ Ｐ明朝" panose="02020600040205080304" pitchFamily="18" charset="-128"/>
              </a:rPr>
              <a:t>そのとき付けさせられるチョッキには鉛の板が入れてあります。規則でチョッキを付けさせられますが、検査で使う</a:t>
            </a:r>
            <a:r>
              <a:rPr lang="en-US" altLang="ja-JP">
                <a:latin typeface="Arial" panose="020B0604020202020204" pitchFamily="34" charset="0"/>
                <a:ea typeface="ＭＳ Ｐ明朝" panose="02020600040205080304" pitchFamily="18" charset="-128"/>
              </a:rPr>
              <a:t>X</a:t>
            </a:r>
            <a:r>
              <a:rPr lang="ja-JP" altLang="en-US">
                <a:latin typeface="Arial" panose="020B0604020202020204" pitchFamily="34" charset="0"/>
                <a:ea typeface="ＭＳ Ｐ明朝" panose="02020600040205080304" pitchFamily="18" charset="-128"/>
              </a:rPr>
              <a:t>線の量はわずかなので、何も付けなくても健康に影響はありません。</a:t>
            </a:r>
          </a:p>
          <a:p>
            <a:pPr eaLnBrk="1" hangingPunct="1"/>
            <a:r>
              <a:rPr lang="ja-JP" altLang="en-US">
                <a:latin typeface="Arial" panose="020B0604020202020204" pitchFamily="34" charset="0"/>
                <a:ea typeface="ＭＳ Ｐ明朝" panose="02020600040205080304" pitchFamily="18" charset="-128"/>
              </a:rPr>
              <a:t>　ウランの核分裂によって出される中性子線は鉛の板も透過しますが水やコンクリートで止めることができます。原子力発電所の建屋は厚さ１ｍのコンクリートの壁でできています。</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1D8E9E3-8195-40A2-8ADB-4211B84E4E45}" type="datetimeFigureOut">
              <a:rPr kumimoji="1" lang="ja-JP" altLang="en-US" smtClean="0"/>
              <a:t>2021/6/25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9449161-110A-4D6C-8800-CA4D069AEC43}" type="slidenum">
              <a:rPr kumimoji="1" lang="ja-JP" altLang="en-US" smtClean="0"/>
              <a:t>‹#›</a:t>
            </a:fld>
            <a:endParaRPr kumimoji="1" lang="ja-JP" altLang="en-US"/>
          </a:p>
        </p:txBody>
      </p:sp>
    </p:spTree>
    <p:extLst>
      <p:ext uri="{BB962C8B-B14F-4D97-AF65-F5344CB8AC3E}">
        <p14:creationId xmlns:p14="http://schemas.microsoft.com/office/powerpoint/2010/main" val="449524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1D8E9E3-8195-40A2-8ADB-4211B84E4E45}" type="datetimeFigureOut">
              <a:rPr kumimoji="1" lang="ja-JP" altLang="en-US" smtClean="0"/>
              <a:t>2021/6/25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9449161-110A-4D6C-8800-CA4D069AEC43}" type="slidenum">
              <a:rPr kumimoji="1" lang="ja-JP" altLang="en-US" smtClean="0"/>
              <a:t>‹#›</a:t>
            </a:fld>
            <a:endParaRPr kumimoji="1" lang="ja-JP" altLang="en-US"/>
          </a:p>
        </p:txBody>
      </p:sp>
    </p:spTree>
    <p:extLst>
      <p:ext uri="{BB962C8B-B14F-4D97-AF65-F5344CB8AC3E}">
        <p14:creationId xmlns:p14="http://schemas.microsoft.com/office/powerpoint/2010/main" val="3344685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1D8E9E3-8195-40A2-8ADB-4211B84E4E45}" type="datetimeFigureOut">
              <a:rPr kumimoji="1" lang="ja-JP" altLang="en-US" smtClean="0"/>
              <a:t>2021/6/25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9449161-110A-4D6C-8800-CA4D069AEC43}" type="slidenum">
              <a:rPr kumimoji="1" lang="ja-JP" altLang="en-US" smtClean="0"/>
              <a:t>‹#›</a:t>
            </a:fld>
            <a:endParaRPr kumimoji="1" lang="ja-JP" altLang="en-US"/>
          </a:p>
        </p:txBody>
      </p:sp>
    </p:spTree>
    <p:extLst>
      <p:ext uri="{BB962C8B-B14F-4D97-AF65-F5344CB8AC3E}">
        <p14:creationId xmlns:p14="http://schemas.microsoft.com/office/powerpoint/2010/main" val="4274303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1D8E9E3-8195-40A2-8ADB-4211B84E4E45}" type="datetimeFigureOut">
              <a:rPr kumimoji="1" lang="ja-JP" altLang="en-US" smtClean="0"/>
              <a:t>2021/6/25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9449161-110A-4D6C-8800-CA4D069AEC43}" type="slidenum">
              <a:rPr kumimoji="1" lang="ja-JP" altLang="en-US" smtClean="0"/>
              <a:t>‹#›</a:t>
            </a:fld>
            <a:endParaRPr kumimoji="1" lang="ja-JP" altLang="en-US"/>
          </a:p>
        </p:txBody>
      </p:sp>
    </p:spTree>
    <p:extLst>
      <p:ext uri="{BB962C8B-B14F-4D97-AF65-F5344CB8AC3E}">
        <p14:creationId xmlns:p14="http://schemas.microsoft.com/office/powerpoint/2010/main" val="4070525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1D8E9E3-8195-40A2-8ADB-4211B84E4E45}" type="datetimeFigureOut">
              <a:rPr kumimoji="1" lang="ja-JP" altLang="en-US" smtClean="0"/>
              <a:t>2021/6/25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9449161-110A-4D6C-8800-CA4D069AEC43}" type="slidenum">
              <a:rPr kumimoji="1" lang="ja-JP" altLang="en-US" smtClean="0"/>
              <a:t>‹#›</a:t>
            </a:fld>
            <a:endParaRPr kumimoji="1" lang="ja-JP" altLang="en-US"/>
          </a:p>
        </p:txBody>
      </p:sp>
    </p:spTree>
    <p:extLst>
      <p:ext uri="{BB962C8B-B14F-4D97-AF65-F5344CB8AC3E}">
        <p14:creationId xmlns:p14="http://schemas.microsoft.com/office/powerpoint/2010/main" val="1844795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1D8E9E3-8195-40A2-8ADB-4211B84E4E45}" type="datetimeFigureOut">
              <a:rPr kumimoji="1" lang="ja-JP" altLang="en-US" smtClean="0"/>
              <a:t>2021/6/25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9449161-110A-4D6C-8800-CA4D069AEC43}" type="slidenum">
              <a:rPr kumimoji="1" lang="ja-JP" altLang="en-US" smtClean="0"/>
              <a:t>‹#›</a:t>
            </a:fld>
            <a:endParaRPr kumimoji="1" lang="ja-JP" altLang="en-US"/>
          </a:p>
        </p:txBody>
      </p:sp>
    </p:spTree>
    <p:extLst>
      <p:ext uri="{BB962C8B-B14F-4D97-AF65-F5344CB8AC3E}">
        <p14:creationId xmlns:p14="http://schemas.microsoft.com/office/powerpoint/2010/main" val="3145872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1D8E9E3-8195-40A2-8ADB-4211B84E4E45}" type="datetimeFigureOut">
              <a:rPr kumimoji="1" lang="ja-JP" altLang="en-US" smtClean="0"/>
              <a:t>2021/6/25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9449161-110A-4D6C-8800-CA4D069AEC43}" type="slidenum">
              <a:rPr kumimoji="1" lang="ja-JP" altLang="en-US" smtClean="0"/>
              <a:t>‹#›</a:t>
            </a:fld>
            <a:endParaRPr kumimoji="1" lang="ja-JP" altLang="en-US"/>
          </a:p>
        </p:txBody>
      </p:sp>
    </p:spTree>
    <p:extLst>
      <p:ext uri="{BB962C8B-B14F-4D97-AF65-F5344CB8AC3E}">
        <p14:creationId xmlns:p14="http://schemas.microsoft.com/office/powerpoint/2010/main" val="4052252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1D8E9E3-8195-40A2-8ADB-4211B84E4E45}" type="datetimeFigureOut">
              <a:rPr kumimoji="1" lang="ja-JP" altLang="en-US" smtClean="0"/>
              <a:t>2021/6/25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9449161-110A-4D6C-8800-CA4D069AEC43}" type="slidenum">
              <a:rPr kumimoji="1" lang="ja-JP" altLang="en-US" smtClean="0"/>
              <a:t>‹#›</a:t>
            </a:fld>
            <a:endParaRPr kumimoji="1" lang="ja-JP" altLang="en-US"/>
          </a:p>
        </p:txBody>
      </p:sp>
    </p:spTree>
    <p:extLst>
      <p:ext uri="{BB962C8B-B14F-4D97-AF65-F5344CB8AC3E}">
        <p14:creationId xmlns:p14="http://schemas.microsoft.com/office/powerpoint/2010/main" val="1929953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D8E9E3-8195-40A2-8ADB-4211B84E4E45}" type="datetimeFigureOut">
              <a:rPr kumimoji="1" lang="ja-JP" altLang="en-US" smtClean="0"/>
              <a:t>2021/6/25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9449161-110A-4D6C-8800-CA4D069AEC43}" type="slidenum">
              <a:rPr kumimoji="1" lang="ja-JP" altLang="en-US" smtClean="0"/>
              <a:t>‹#›</a:t>
            </a:fld>
            <a:endParaRPr kumimoji="1" lang="ja-JP" altLang="en-US"/>
          </a:p>
        </p:txBody>
      </p:sp>
    </p:spTree>
    <p:extLst>
      <p:ext uri="{BB962C8B-B14F-4D97-AF65-F5344CB8AC3E}">
        <p14:creationId xmlns:p14="http://schemas.microsoft.com/office/powerpoint/2010/main" val="1789425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1D8E9E3-8195-40A2-8ADB-4211B84E4E45}" type="datetimeFigureOut">
              <a:rPr kumimoji="1" lang="ja-JP" altLang="en-US" smtClean="0"/>
              <a:t>2021/6/25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9449161-110A-4D6C-8800-CA4D069AEC43}" type="slidenum">
              <a:rPr kumimoji="1" lang="ja-JP" altLang="en-US" smtClean="0"/>
              <a:t>‹#›</a:t>
            </a:fld>
            <a:endParaRPr kumimoji="1" lang="ja-JP" altLang="en-US"/>
          </a:p>
        </p:txBody>
      </p:sp>
    </p:spTree>
    <p:extLst>
      <p:ext uri="{BB962C8B-B14F-4D97-AF65-F5344CB8AC3E}">
        <p14:creationId xmlns:p14="http://schemas.microsoft.com/office/powerpoint/2010/main" val="1237777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1D8E9E3-8195-40A2-8ADB-4211B84E4E45}" type="datetimeFigureOut">
              <a:rPr kumimoji="1" lang="ja-JP" altLang="en-US" smtClean="0"/>
              <a:t>2021/6/25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9449161-110A-4D6C-8800-CA4D069AEC43}" type="slidenum">
              <a:rPr kumimoji="1" lang="ja-JP" altLang="en-US" smtClean="0"/>
              <a:t>‹#›</a:t>
            </a:fld>
            <a:endParaRPr kumimoji="1" lang="ja-JP" altLang="en-US"/>
          </a:p>
        </p:txBody>
      </p:sp>
    </p:spTree>
    <p:extLst>
      <p:ext uri="{BB962C8B-B14F-4D97-AF65-F5344CB8AC3E}">
        <p14:creationId xmlns:p14="http://schemas.microsoft.com/office/powerpoint/2010/main" val="3288503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D8E9E3-8195-40A2-8ADB-4211B84E4E45}" type="datetimeFigureOut">
              <a:rPr kumimoji="1" lang="ja-JP" altLang="en-US" smtClean="0"/>
              <a:t>2021/6/25</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449161-110A-4D6C-8800-CA4D069AEC43}" type="slidenum">
              <a:rPr kumimoji="1" lang="ja-JP" altLang="en-US" smtClean="0"/>
              <a:t>‹#›</a:t>
            </a:fld>
            <a:endParaRPr kumimoji="1" lang="ja-JP" altLang="en-US"/>
          </a:p>
        </p:txBody>
      </p:sp>
    </p:spTree>
    <p:extLst>
      <p:ext uri="{BB962C8B-B14F-4D97-AF65-F5344CB8AC3E}">
        <p14:creationId xmlns:p14="http://schemas.microsoft.com/office/powerpoint/2010/main" val="30637400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hiroshimapeacemedia.jp/?p=73528"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hiroshimaforpeace.com/status-tpnw/"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D4248D-CA04-47BD-AC80-11C0E3A260A6}"/>
              </a:ext>
            </a:extLst>
          </p:cNvPr>
          <p:cNvSpPr>
            <a:spLocks noGrp="1"/>
          </p:cNvSpPr>
          <p:nvPr>
            <p:ph type="ctrTitle"/>
          </p:nvPr>
        </p:nvSpPr>
        <p:spPr/>
        <p:txBody>
          <a:bodyPr>
            <a:normAutofit fontScale="90000"/>
          </a:bodyPr>
          <a:lstStyle/>
          <a:p>
            <a:r>
              <a:rPr kumimoji="1" lang="ja-JP" altLang="en-US" dirty="0"/>
              <a:t>第１部</a:t>
            </a:r>
            <a:br>
              <a:rPr kumimoji="1" lang="en-US" altLang="ja-JP" dirty="0"/>
            </a:br>
            <a:r>
              <a:rPr kumimoji="1" lang="ja-JP" altLang="en-US" dirty="0"/>
              <a:t>原爆をどう教えるか</a:t>
            </a:r>
            <a:br>
              <a:rPr kumimoji="1" lang="en-US" altLang="ja-JP" dirty="0"/>
            </a:br>
            <a:r>
              <a:rPr kumimoji="1" lang="ja-JP" altLang="en-US" dirty="0"/>
              <a:t>原爆の基礎知識</a:t>
            </a:r>
          </a:p>
        </p:txBody>
      </p:sp>
      <p:sp>
        <p:nvSpPr>
          <p:cNvPr id="3" name="字幕 2">
            <a:extLst>
              <a:ext uri="{FF2B5EF4-FFF2-40B4-BE49-F238E27FC236}">
                <a16:creationId xmlns:a16="http://schemas.microsoft.com/office/drawing/2014/main" id="{41B6A5E6-9C49-4260-BA86-3DCC3EE59E56}"/>
              </a:ext>
            </a:extLst>
          </p:cNvPr>
          <p:cNvSpPr>
            <a:spLocks noGrp="1"/>
          </p:cNvSpPr>
          <p:nvPr>
            <p:ph type="subTitle" idx="1"/>
          </p:nvPr>
        </p:nvSpPr>
        <p:spPr>
          <a:xfrm>
            <a:off x="1238250" y="4335816"/>
            <a:ext cx="7429500" cy="1655762"/>
          </a:xfrm>
        </p:spPr>
        <p:txBody>
          <a:bodyPr/>
          <a:lstStyle/>
          <a:p>
            <a:r>
              <a:rPr kumimoji="1" lang="en-US" altLang="ja-JP" dirty="0"/>
              <a:t>2021</a:t>
            </a:r>
            <a:r>
              <a:rPr kumimoji="1" lang="ja-JP" altLang="en-US" dirty="0"/>
              <a:t>年</a:t>
            </a:r>
            <a:r>
              <a:rPr lang="en-US" altLang="ja-JP" dirty="0"/>
              <a:t>7</a:t>
            </a:r>
            <a:r>
              <a:rPr kumimoji="1" lang="ja-JP" altLang="en-US" dirty="0"/>
              <a:t>月</a:t>
            </a:r>
            <a:r>
              <a:rPr lang="en-US" altLang="ja-JP" dirty="0"/>
              <a:t>3</a:t>
            </a:r>
            <a:r>
              <a:rPr kumimoji="1" lang="ja-JP" altLang="en-US" dirty="0"/>
              <a:t>日</a:t>
            </a:r>
            <a:endParaRPr kumimoji="1" lang="en-US" altLang="ja-JP" dirty="0"/>
          </a:p>
          <a:p>
            <a:r>
              <a:rPr lang="ja-JP" altLang="en-US" dirty="0"/>
              <a:t>広島平和教育研究所第一部門研究員</a:t>
            </a:r>
            <a:endParaRPr lang="en-US" altLang="ja-JP" dirty="0"/>
          </a:p>
          <a:p>
            <a:r>
              <a:rPr kumimoji="1" lang="ja-JP" altLang="en-US" dirty="0"/>
              <a:t>玉田文男</a:t>
            </a:r>
          </a:p>
          <a:p>
            <a:endParaRPr kumimoji="1" lang="ja-JP" altLang="en-US" dirty="0"/>
          </a:p>
        </p:txBody>
      </p:sp>
    </p:spTree>
    <p:extLst>
      <p:ext uri="{BB962C8B-B14F-4D97-AF65-F5344CB8AC3E}">
        <p14:creationId xmlns:p14="http://schemas.microsoft.com/office/powerpoint/2010/main" val="2138592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0053AA-EEBC-49DD-B301-0C5CB9DDF518}"/>
              </a:ext>
            </a:extLst>
          </p:cNvPr>
          <p:cNvSpPr>
            <a:spLocks noGrp="1"/>
          </p:cNvSpPr>
          <p:nvPr>
            <p:ph type="title"/>
          </p:nvPr>
        </p:nvSpPr>
        <p:spPr>
          <a:xfrm>
            <a:off x="304800" y="128061"/>
            <a:ext cx="8716963" cy="1325563"/>
          </a:xfrm>
        </p:spPr>
        <p:txBody>
          <a:bodyPr/>
          <a:lstStyle/>
          <a:p>
            <a:r>
              <a:rPr kumimoji="1" lang="ja-JP" altLang="en-US" dirty="0"/>
              <a:t>３　原爆の特徴　広島型と長崎型</a:t>
            </a:r>
          </a:p>
        </p:txBody>
      </p:sp>
      <p:pic>
        <p:nvPicPr>
          <p:cNvPr id="4" name="コンテンツ プレースホルダー 3">
            <a:extLst>
              <a:ext uri="{FF2B5EF4-FFF2-40B4-BE49-F238E27FC236}">
                <a16:creationId xmlns:a16="http://schemas.microsoft.com/office/drawing/2014/main" id="{D662DA49-1C2B-42C4-A921-4DC122089AAD}"/>
              </a:ext>
            </a:extLst>
          </p:cNvPr>
          <p:cNvPicPr>
            <a:picLocks noGrp="1" noChangeAspect="1"/>
          </p:cNvPicPr>
          <p:nvPr>
            <p:ph idx="1"/>
          </p:nvPr>
        </p:nvPicPr>
        <p:blipFill>
          <a:blip r:embed="rId2"/>
          <a:stretch>
            <a:fillRect/>
          </a:stretch>
        </p:blipFill>
        <p:spPr>
          <a:xfrm>
            <a:off x="782971" y="1453623"/>
            <a:ext cx="7992527" cy="5276316"/>
          </a:xfrm>
          <a:prstGeom prst="rect">
            <a:avLst/>
          </a:prstGeom>
        </p:spPr>
      </p:pic>
    </p:spTree>
    <p:extLst>
      <p:ext uri="{BB962C8B-B14F-4D97-AF65-F5344CB8AC3E}">
        <p14:creationId xmlns:p14="http://schemas.microsoft.com/office/powerpoint/2010/main" val="747682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6CF80D-44D1-4700-BDF6-926E7A2BD595}"/>
              </a:ext>
            </a:extLst>
          </p:cNvPr>
          <p:cNvSpPr>
            <a:spLocks noGrp="1"/>
          </p:cNvSpPr>
          <p:nvPr>
            <p:ph type="title"/>
          </p:nvPr>
        </p:nvSpPr>
        <p:spPr>
          <a:xfrm>
            <a:off x="344312" y="365127"/>
            <a:ext cx="8880652" cy="1325563"/>
          </a:xfrm>
        </p:spPr>
        <p:txBody>
          <a:bodyPr/>
          <a:lstStyle/>
          <a:p>
            <a:r>
              <a:rPr kumimoji="1" lang="ja-JP" altLang="en-US" dirty="0"/>
              <a:t>３　原爆の特徴　広島型と長崎型</a:t>
            </a:r>
          </a:p>
        </p:txBody>
      </p:sp>
      <p:sp>
        <p:nvSpPr>
          <p:cNvPr id="4" name="コンテンツ プレースホルダー 2">
            <a:extLst>
              <a:ext uri="{FF2B5EF4-FFF2-40B4-BE49-F238E27FC236}">
                <a16:creationId xmlns:a16="http://schemas.microsoft.com/office/drawing/2014/main" id="{33D9F982-65A8-4190-9ACE-B7E62F3A4688}"/>
              </a:ext>
            </a:extLst>
          </p:cNvPr>
          <p:cNvSpPr txBox="1">
            <a:spLocks noGrp="1"/>
          </p:cNvSpPr>
          <p:nvPr>
            <p:ph idx="1"/>
          </p:nvPr>
        </p:nvSpPr>
        <p:spPr>
          <a:xfrm>
            <a:off x="598312" y="1690690"/>
            <a:ext cx="8963377" cy="4351338"/>
          </a:xfrm>
          <a:prstGeom prst="rect">
            <a:avLst/>
          </a:prstGeom>
        </p:spPr>
        <p:txBody>
          <a:bodyPr vert="horz" lIns="91440" tIns="45721" rIns="91440" bIns="45721"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400" kern="100" dirty="0">
                <a:latin typeface="游明朝" panose="02020400000000000000" pitchFamily="18" charset="-128"/>
                <a:ea typeface="游明朝" panose="02020400000000000000" pitchFamily="18" charset="-128"/>
                <a:cs typeface="Times New Roman" panose="02020603050405020304" pitchFamily="18" charset="0"/>
              </a:rPr>
              <a:t>・ウラン</a:t>
            </a:r>
            <a:r>
              <a:rPr lang="ja-JP" altLang="ja-JP" sz="2400" kern="100" dirty="0">
                <a:latin typeface="游明朝" panose="02020400000000000000" pitchFamily="18" charset="-128"/>
                <a:ea typeface="游明朝" panose="02020400000000000000" pitchFamily="18" charset="-128"/>
                <a:cs typeface="Times New Roman" panose="02020603050405020304" pitchFamily="18" charset="0"/>
              </a:rPr>
              <a:t>「ウラン</a:t>
            </a:r>
            <a:r>
              <a:rPr lang="en-US" altLang="ja-JP" sz="2400" kern="100" dirty="0">
                <a:latin typeface="游明朝" panose="02020400000000000000" pitchFamily="18" charset="-128"/>
                <a:ea typeface="游明朝" panose="02020400000000000000" pitchFamily="18" charset="-128"/>
                <a:cs typeface="Times New Roman" panose="02020603050405020304" pitchFamily="18" charset="0"/>
              </a:rPr>
              <a:t>238</a:t>
            </a:r>
            <a:r>
              <a:rPr lang="ja-JP" altLang="ja-JP" sz="2400" kern="100" dirty="0">
                <a:latin typeface="游明朝" panose="02020400000000000000" pitchFamily="18" charset="-128"/>
                <a:ea typeface="游明朝" panose="02020400000000000000" pitchFamily="18" charset="-128"/>
                <a:cs typeface="Times New Roman" panose="02020603050405020304" pitchFamily="18" charset="0"/>
              </a:rPr>
              <a:t>」と「ウラン</a:t>
            </a:r>
            <a:r>
              <a:rPr lang="en-US" altLang="ja-JP" sz="2400" kern="100" dirty="0">
                <a:latin typeface="游明朝" panose="02020400000000000000" pitchFamily="18" charset="-128"/>
                <a:ea typeface="游明朝" panose="02020400000000000000" pitchFamily="18" charset="-128"/>
                <a:cs typeface="Times New Roman" panose="02020603050405020304" pitchFamily="18" charset="0"/>
              </a:rPr>
              <a:t>235</a:t>
            </a:r>
            <a:r>
              <a:rPr lang="ja-JP" altLang="ja-JP" sz="2400" kern="100" dirty="0">
                <a:latin typeface="游明朝" panose="02020400000000000000" pitchFamily="18" charset="-128"/>
                <a:ea typeface="游明朝" panose="02020400000000000000" pitchFamily="18" charset="-128"/>
                <a:cs typeface="Times New Roman" panose="02020603050405020304" pitchFamily="18" charset="0"/>
              </a:rPr>
              <a:t>」</a:t>
            </a:r>
            <a:endParaRPr lang="en-US" altLang="ja-JP" sz="2400" kern="100" dirty="0">
              <a:latin typeface="游明朝" panose="02020400000000000000" pitchFamily="18" charset="-128"/>
              <a:ea typeface="游明朝" panose="02020400000000000000" pitchFamily="18" charset="-128"/>
              <a:cs typeface="Times New Roman" panose="02020603050405020304" pitchFamily="18" charset="0"/>
            </a:endParaRPr>
          </a:p>
          <a:p>
            <a:pPr marL="0" indent="0">
              <a:buNone/>
            </a:pPr>
            <a:r>
              <a:rPr lang="ja-JP" altLang="ja-JP" sz="2400" kern="100" dirty="0">
                <a:latin typeface="游明朝" panose="02020400000000000000" pitchFamily="18" charset="-128"/>
                <a:ea typeface="游明朝" panose="02020400000000000000" pitchFamily="18" charset="-128"/>
                <a:cs typeface="Times New Roman" panose="02020603050405020304" pitchFamily="18" charset="0"/>
              </a:rPr>
              <a:t>核分裂に使われるのはウラン</a:t>
            </a:r>
            <a:r>
              <a:rPr lang="en-US" altLang="ja-JP" sz="2400" kern="100" dirty="0">
                <a:latin typeface="游明朝" panose="02020400000000000000" pitchFamily="18" charset="-128"/>
                <a:ea typeface="游明朝" panose="02020400000000000000" pitchFamily="18" charset="-128"/>
                <a:cs typeface="Times New Roman" panose="02020603050405020304" pitchFamily="18" charset="0"/>
              </a:rPr>
              <a:t>235</a:t>
            </a:r>
            <a:r>
              <a:rPr lang="ja-JP" altLang="ja-JP" sz="2400" kern="100" dirty="0">
                <a:latin typeface="游明朝" panose="02020400000000000000" pitchFamily="18" charset="-128"/>
                <a:ea typeface="游明朝" panose="02020400000000000000" pitchFamily="18" charset="-128"/>
                <a:cs typeface="Times New Roman" panose="02020603050405020304" pitchFamily="18" charset="0"/>
              </a:rPr>
              <a:t>。</a:t>
            </a:r>
            <a:endParaRPr lang="en-US" altLang="ja-JP" sz="2400" kern="100" dirty="0">
              <a:latin typeface="游明朝" panose="02020400000000000000" pitchFamily="18" charset="-128"/>
              <a:ea typeface="游明朝" panose="02020400000000000000" pitchFamily="18" charset="-128"/>
              <a:cs typeface="Times New Roman" panose="02020603050405020304" pitchFamily="18" charset="0"/>
            </a:endParaRPr>
          </a:p>
          <a:p>
            <a:pPr marL="0" indent="0">
              <a:buNone/>
            </a:pPr>
            <a:r>
              <a:rPr lang="ja-JP" altLang="ja-JP" sz="2400" kern="100" dirty="0">
                <a:latin typeface="游明朝" panose="02020400000000000000" pitchFamily="18" charset="-128"/>
                <a:ea typeface="游明朝" panose="02020400000000000000" pitchFamily="18" charset="-128"/>
                <a:cs typeface="Times New Roman" panose="02020603050405020304" pitchFamily="18" charset="0"/>
              </a:rPr>
              <a:t>鉱石中に０．</a:t>
            </a:r>
            <a:r>
              <a:rPr lang="en-US" altLang="ja-JP" sz="2400" kern="100" dirty="0">
                <a:latin typeface="游明朝" panose="02020400000000000000" pitchFamily="18" charset="-128"/>
                <a:ea typeface="游明朝" panose="02020400000000000000" pitchFamily="18" charset="-128"/>
                <a:cs typeface="Times New Roman" panose="02020603050405020304" pitchFamily="18" charset="0"/>
              </a:rPr>
              <a:t>7%</a:t>
            </a:r>
            <a:r>
              <a:rPr lang="ja-JP" altLang="ja-JP" sz="2400" kern="100" dirty="0">
                <a:latin typeface="游明朝" panose="02020400000000000000" pitchFamily="18" charset="-128"/>
                <a:ea typeface="游明朝" panose="02020400000000000000" pitchFamily="18" charset="-128"/>
                <a:cs typeface="Times New Roman" panose="02020603050405020304" pitchFamily="18" charset="0"/>
              </a:rPr>
              <a:t>しか存在しない</a:t>
            </a:r>
            <a:endParaRPr lang="en-US" altLang="ja-JP" sz="2400" kern="100" dirty="0">
              <a:latin typeface="游明朝" panose="02020400000000000000" pitchFamily="18" charset="-128"/>
              <a:ea typeface="游明朝" panose="02020400000000000000" pitchFamily="18" charset="-128"/>
              <a:cs typeface="Times New Roman" panose="02020603050405020304" pitchFamily="18" charset="0"/>
            </a:endParaRPr>
          </a:p>
          <a:p>
            <a:pPr marL="0" indent="0">
              <a:buNone/>
            </a:pPr>
            <a:r>
              <a:rPr lang="ja-JP" altLang="ja-JP" sz="2400"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原爆を</a:t>
            </a:r>
            <a:r>
              <a:rPr lang="ja-JP" altLang="en-US" sz="2400"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つく</a:t>
            </a:r>
            <a:r>
              <a:rPr lang="ja-JP" altLang="ja-JP" sz="2400"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るためには、割合を人工的に高める必要</a:t>
            </a:r>
            <a:r>
              <a:rPr lang="ja-JP" altLang="ja-JP" sz="2400" kern="100" dirty="0">
                <a:latin typeface="游明朝" panose="02020400000000000000" pitchFamily="18" charset="-128"/>
                <a:ea typeface="游明朝" panose="02020400000000000000" pitchFamily="18" charset="-128"/>
                <a:cs typeface="Times New Roman" panose="02020603050405020304" pitchFamily="18" charset="0"/>
              </a:rPr>
              <a:t>。</a:t>
            </a:r>
          </a:p>
          <a:p>
            <a:pPr marL="0" indent="0" algn="just">
              <a:buNone/>
            </a:pPr>
            <a:r>
              <a:rPr lang="ja-JP" altLang="en-US" sz="2400" kern="100" dirty="0">
                <a:latin typeface="游明朝" panose="02020400000000000000" pitchFamily="18" charset="-128"/>
                <a:ea typeface="游明朝" panose="02020400000000000000" pitchFamily="18" charset="-128"/>
                <a:cs typeface="Times New Roman" panose="02020603050405020304" pitchFamily="18" charset="0"/>
              </a:rPr>
              <a:t>原子力発電所の核燃料にも使われている。</a:t>
            </a:r>
            <a:endParaRPr lang="en-US" altLang="ja-JP" sz="2400" kern="100" dirty="0">
              <a:latin typeface="游明朝" panose="02020400000000000000" pitchFamily="18" charset="-128"/>
              <a:ea typeface="游明朝" panose="02020400000000000000" pitchFamily="18" charset="-128"/>
              <a:cs typeface="Times New Roman" panose="02020603050405020304" pitchFamily="18" charset="0"/>
            </a:endParaRPr>
          </a:p>
          <a:p>
            <a:pPr marL="0" indent="0" algn="just">
              <a:buNone/>
            </a:pPr>
            <a:endParaRPr lang="en-US" altLang="ja-JP" sz="2400" kern="100" dirty="0">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2400" kern="100" dirty="0">
                <a:latin typeface="游明朝" panose="02020400000000000000" pitchFamily="18" charset="-128"/>
                <a:ea typeface="游明朝" panose="02020400000000000000" pitchFamily="18" charset="-128"/>
                <a:cs typeface="Times New Roman" panose="02020603050405020304" pitchFamily="18" charset="0"/>
              </a:rPr>
              <a:t>プルトニウム</a:t>
            </a:r>
          </a:p>
          <a:p>
            <a:pPr marL="0" indent="0" algn="just">
              <a:buNone/>
            </a:pPr>
            <a:r>
              <a:rPr lang="ja-JP" altLang="ja-JP" sz="2400" kern="100" dirty="0">
                <a:latin typeface="游明朝" panose="02020400000000000000" pitchFamily="18" charset="-128"/>
                <a:ea typeface="游明朝" panose="02020400000000000000" pitchFamily="18" charset="-128"/>
                <a:cs typeface="Times New Roman" panose="02020603050405020304" pitchFamily="18" charset="0"/>
              </a:rPr>
              <a:t>ウラン</a:t>
            </a:r>
            <a:r>
              <a:rPr lang="en-US" altLang="ja-JP" sz="2400" kern="100" dirty="0">
                <a:latin typeface="游明朝" panose="02020400000000000000" pitchFamily="18" charset="-128"/>
                <a:ea typeface="游明朝" panose="02020400000000000000" pitchFamily="18" charset="-128"/>
                <a:cs typeface="Times New Roman" panose="02020603050405020304" pitchFamily="18" charset="0"/>
              </a:rPr>
              <a:t>238</a:t>
            </a:r>
            <a:r>
              <a:rPr lang="ja-JP" altLang="ja-JP" sz="2400" kern="100" dirty="0">
                <a:latin typeface="游明朝" panose="02020400000000000000" pitchFamily="18" charset="-128"/>
                <a:ea typeface="游明朝" panose="02020400000000000000" pitchFamily="18" charset="-128"/>
                <a:cs typeface="Times New Roman" panose="02020603050405020304" pitchFamily="18" charset="0"/>
              </a:rPr>
              <a:t>に中性子を当てて人工的に</a:t>
            </a:r>
            <a:r>
              <a:rPr lang="ja-JP" altLang="en-US" sz="2400" kern="100" dirty="0">
                <a:latin typeface="游明朝" panose="02020400000000000000" pitchFamily="18" charset="-128"/>
                <a:ea typeface="游明朝" panose="02020400000000000000" pitchFamily="18" charset="-128"/>
                <a:cs typeface="Times New Roman" panose="02020603050405020304" pitchFamily="18" charset="0"/>
              </a:rPr>
              <a:t>つく</a:t>
            </a:r>
            <a:r>
              <a:rPr lang="ja-JP" altLang="ja-JP" sz="2400" kern="100" dirty="0">
                <a:latin typeface="游明朝" panose="02020400000000000000" pitchFamily="18" charset="-128"/>
                <a:ea typeface="游明朝" panose="02020400000000000000" pitchFamily="18" charset="-128"/>
                <a:cs typeface="Times New Roman" panose="02020603050405020304" pitchFamily="18" charset="0"/>
              </a:rPr>
              <a:t>る。</a:t>
            </a:r>
            <a:endParaRPr lang="en-US" altLang="ja-JP" sz="2400" kern="100" dirty="0">
              <a:latin typeface="游明朝" panose="02020400000000000000" pitchFamily="18" charset="-128"/>
              <a:ea typeface="游明朝" panose="02020400000000000000" pitchFamily="18" charset="-128"/>
              <a:cs typeface="Times New Roman" panose="02020603050405020304" pitchFamily="18" charset="0"/>
            </a:endParaRPr>
          </a:p>
          <a:p>
            <a:pPr marL="0" indent="0" algn="just">
              <a:buNone/>
            </a:pPr>
            <a:r>
              <a:rPr lang="ja-JP" altLang="ja-JP" sz="2400"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ウランを濃縮するより簡単に増産</a:t>
            </a:r>
            <a:r>
              <a:rPr lang="ja-JP" altLang="ja-JP" sz="2400" kern="100" dirty="0">
                <a:latin typeface="游明朝" panose="02020400000000000000" pitchFamily="18" charset="-128"/>
                <a:ea typeface="游明朝" panose="02020400000000000000" pitchFamily="18" charset="-128"/>
                <a:cs typeface="Times New Roman" panose="02020603050405020304" pitchFamily="18" charset="0"/>
              </a:rPr>
              <a:t>できる</a:t>
            </a:r>
            <a:r>
              <a:rPr lang="ja-JP" altLang="en-US" sz="2400" kern="100" dirty="0">
                <a:latin typeface="游明朝" panose="02020400000000000000" pitchFamily="18" charset="-128"/>
                <a:ea typeface="游明朝" panose="02020400000000000000" pitchFamily="18" charset="-128"/>
                <a:cs typeface="Times New Roman" panose="02020603050405020304" pitchFamily="18" charset="0"/>
              </a:rPr>
              <a:t>。</a:t>
            </a:r>
            <a:endParaRPr lang="en-US" altLang="ja-JP" sz="2400" kern="100" dirty="0">
              <a:latin typeface="游明朝" panose="02020400000000000000" pitchFamily="18" charset="-128"/>
              <a:ea typeface="游明朝" panose="02020400000000000000" pitchFamily="18" charset="-128"/>
              <a:cs typeface="Times New Roman" panose="02020603050405020304" pitchFamily="18" charset="0"/>
            </a:endParaRPr>
          </a:p>
          <a:p>
            <a:pPr marL="0" indent="0" algn="just">
              <a:buNone/>
            </a:pPr>
            <a:r>
              <a:rPr lang="ja-JP" altLang="ja-JP" sz="2400" kern="100" dirty="0">
                <a:latin typeface="游明朝" panose="02020400000000000000" pitchFamily="18" charset="-128"/>
                <a:ea typeface="游明朝" panose="02020400000000000000" pitchFamily="18" charset="-128"/>
                <a:cs typeface="Times New Roman" panose="02020603050405020304" pitchFamily="18" charset="0"/>
              </a:rPr>
              <a:t>長崎型原発のほか、核兵器や原子力発電の核燃料に使われている。</a:t>
            </a:r>
            <a:endParaRPr lang="ja-JP" altLang="en-US" sz="2400" kern="100" dirty="0">
              <a:latin typeface="游明朝" panose="02020400000000000000" pitchFamily="18" charset="-128"/>
              <a:ea typeface="游明朝" panose="02020400000000000000" pitchFamily="18" charset="-128"/>
              <a:cs typeface="Times New Roman" panose="02020603050405020304" pitchFamily="18" charset="0"/>
            </a:endParaRPr>
          </a:p>
          <a:p>
            <a:pPr marL="0" indent="0" algn="just">
              <a:buNone/>
            </a:pPr>
            <a:endParaRPr lang="en-US" altLang="ja-JP" sz="2400" dirty="0"/>
          </a:p>
          <a:p>
            <a:pPr marL="0" indent="0" algn="just">
              <a:buNone/>
            </a:pPr>
            <a:r>
              <a:rPr lang="ja-JP" altLang="en-US" sz="2400" dirty="0"/>
              <a:t>・ウランとプルトニウムを混ぜた</a:t>
            </a:r>
            <a:r>
              <a:rPr lang="en-US" altLang="ja-JP" sz="2400" dirty="0"/>
              <a:t>MOX</a:t>
            </a:r>
            <a:r>
              <a:rPr lang="ja-JP" altLang="en-US" sz="2400" dirty="0"/>
              <a:t>燃料に加工して原子力発電所で使用。</a:t>
            </a:r>
          </a:p>
        </p:txBody>
      </p:sp>
    </p:spTree>
    <p:extLst>
      <p:ext uri="{BB962C8B-B14F-4D97-AF65-F5344CB8AC3E}">
        <p14:creationId xmlns:p14="http://schemas.microsoft.com/office/powerpoint/2010/main" val="1817934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6A0D9B-56A6-4FBA-8014-6DCC5840EF46}"/>
              </a:ext>
            </a:extLst>
          </p:cNvPr>
          <p:cNvSpPr>
            <a:spLocks noGrp="1"/>
          </p:cNvSpPr>
          <p:nvPr>
            <p:ph type="title"/>
          </p:nvPr>
        </p:nvSpPr>
        <p:spPr/>
        <p:txBody>
          <a:bodyPr/>
          <a:lstStyle/>
          <a:p>
            <a:r>
              <a:rPr kumimoji="1" lang="ja-JP" altLang="en-US" dirty="0"/>
              <a:t>　４　被爆の実相</a:t>
            </a:r>
          </a:p>
        </p:txBody>
      </p:sp>
      <p:sp>
        <p:nvSpPr>
          <p:cNvPr id="3" name="コンテンツ プレースホルダー 2">
            <a:extLst>
              <a:ext uri="{FF2B5EF4-FFF2-40B4-BE49-F238E27FC236}">
                <a16:creationId xmlns:a16="http://schemas.microsoft.com/office/drawing/2014/main" id="{C20A8B0A-2A6A-4545-8D12-3A58A8812A23}"/>
              </a:ext>
            </a:extLst>
          </p:cNvPr>
          <p:cNvSpPr>
            <a:spLocks noGrp="1"/>
          </p:cNvSpPr>
          <p:nvPr>
            <p:ph idx="1"/>
          </p:nvPr>
        </p:nvSpPr>
        <p:spPr/>
        <p:txBody>
          <a:bodyPr/>
          <a:lstStyle/>
          <a:p>
            <a:pPr marL="0" indent="0">
              <a:buNone/>
            </a:pPr>
            <a:r>
              <a:rPr lang="ja-JP" altLang="en-US" sz="3200" kern="100" dirty="0">
                <a:latin typeface="游明朝" panose="02020400000000000000" pitchFamily="18" charset="-128"/>
                <a:ea typeface="游明朝" panose="02020400000000000000" pitchFamily="18" charset="-128"/>
                <a:cs typeface="Times New Roman" panose="02020603050405020304" pitchFamily="18" charset="0"/>
              </a:rPr>
              <a:t>（１）</a:t>
            </a:r>
            <a:r>
              <a:rPr lang="ja-JP" altLang="ja-JP" sz="3200" kern="100" dirty="0">
                <a:latin typeface="游明朝" panose="02020400000000000000" pitchFamily="18" charset="-128"/>
                <a:ea typeface="游明朝" panose="02020400000000000000" pitchFamily="18" charset="-128"/>
                <a:cs typeface="Times New Roman" panose="02020603050405020304" pitchFamily="18" charset="0"/>
              </a:rPr>
              <a:t>爆風による被害</a:t>
            </a:r>
          </a:p>
          <a:p>
            <a:pPr marL="0" indent="0">
              <a:buNone/>
            </a:pPr>
            <a:r>
              <a:rPr lang="ja-JP" altLang="en-US" sz="3200" kern="100" dirty="0">
                <a:latin typeface="游明朝" panose="02020400000000000000" pitchFamily="18" charset="-128"/>
                <a:ea typeface="游明朝" panose="02020400000000000000" pitchFamily="18" charset="-128"/>
                <a:cs typeface="Times New Roman" panose="02020603050405020304" pitchFamily="18" charset="0"/>
              </a:rPr>
              <a:t>（２）</a:t>
            </a:r>
            <a:r>
              <a:rPr lang="ja-JP" altLang="ja-JP" sz="3200" kern="100" dirty="0">
                <a:latin typeface="游明朝" panose="02020400000000000000" pitchFamily="18" charset="-128"/>
                <a:ea typeface="游明朝" panose="02020400000000000000" pitchFamily="18" charset="-128"/>
                <a:cs typeface="Times New Roman" panose="02020603050405020304" pitchFamily="18" charset="0"/>
              </a:rPr>
              <a:t>熱線による被害</a:t>
            </a:r>
          </a:p>
          <a:p>
            <a:pPr marL="0" indent="0">
              <a:buNone/>
            </a:pPr>
            <a:r>
              <a:rPr lang="ja-JP" altLang="en-US" sz="3200" kern="100" dirty="0">
                <a:latin typeface="游明朝" panose="02020400000000000000" pitchFamily="18" charset="-128"/>
                <a:ea typeface="游明朝" panose="02020400000000000000" pitchFamily="18" charset="-128"/>
                <a:cs typeface="Times New Roman" panose="02020603050405020304" pitchFamily="18" charset="0"/>
              </a:rPr>
              <a:t>（３）</a:t>
            </a:r>
            <a:r>
              <a:rPr lang="ja-JP" altLang="ja-JP" sz="3200" kern="100" dirty="0">
                <a:latin typeface="游明朝" panose="02020400000000000000" pitchFamily="18" charset="-128"/>
                <a:ea typeface="游明朝" panose="02020400000000000000" pitchFamily="18" charset="-128"/>
                <a:cs typeface="Times New Roman" panose="02020603050405020304" pitchFamily="18" charset="0"/>
              </a:rPr>
              <a:t>放射線による被害</a:t>
            </a:r>
            <a:endParaRPr lang="en-US" altLang="ja-JP" sz="3200" kern="100" dirty="0">
              <a:latin typeface="游明朝" panose="02020400000000000000" pitchFamily="18" charset="-128"/>
              <a:ea typeface="游明朝" panose="02020400000000000000" pitchFamily="18" charset="-128"/>
              <a:cs typeface="Times New Roman" panose="02020603050405020304" pitchFamily="18" charset="0"/>
            </a:endParaRPr>
          </a:p>
          <a:p>
            <a:pPr marL="0" indent="0">
              <a:buNone/>
            </a:pPr>
            <a:r>
              <a:rPr lang="ja-JP" altLang="en-US" sz="3200" kern="100" dirty="0">
                <a:latin typeface="游明朝" panose="02020400000000000000" pitchFamily="18" charset="-128"/>
                <a:ea typeface="游明朝" panose="02020400000000000000" pitchFamily="18" charset="-128"/>
                <a:cs typeface="Times New Roman" panose="02020603050405020304" pitchFamily="18" charset="0"/>
              </a:rPr>
              <a:t>（４）</a:t>
            </a:r>
            <a:r>
              <a:rPr lang="ja-JP" altLang="ja-JP" sz="3200" kern="100" dirty="0">
                <a:latin typeface="游明朝" panose="02020400000000000000" pitchFamily="18" charset="-128"/>
                <a:ea typeface="游明朝" panose="02020400000000000000" pitchFamily="18" charset="-128"/>
                <a:cs typeface="Times New Roman" panose="02020603050405020304" pitchFamily="18" charset="0"/>
              </a:rPr>
              <a:t>高熱火災による被害</a:t>
            </a:r>
          </a:p>
          <a:p>
            <a:endParaRPr kumimoji="1" lang="ja-JP" altLang="en-US" dirty="0"/>
          </a:p>
        </p:txBody>
      </p:sp>
    </p:spTree>
    <p:extLst>
      <p:ext uri="{BB962C8B-B14F-4D97-AF65-F5344CB8AC3E}">
        <p14:creationId xmlns:p14="http://schemas.microsoft.com/office/powerpoint/2010/main" val="79941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C4881C-4609-4417-9E2D-8919797F518A}"/>
              </a:ext>
            </a:extLst>
          </p:cNvPr>
          <p:cNvSpPr>
            <a:spLocks noGrp="1"/>
          </p:cNvSpPr>
          <p:nvPr>
            <p:ph type="title"/>
          </p:nvPr>
        </p:nvSpPr>
        <p:spPr/>
        <p:txBody>
          <a:bodyPr/>
          <a:lstStyle/>
          <a:p>
            <a:r>
              <a:rPr lang="ja-JP" altLang="en-US"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（１）</a:t>
            </a:r>
            <a:r>
              <a:rPr lang="ja-JP" altLang="ja-JP"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爆風</a:t>
            </a:r>
            <a:r>
              <a:rPr lang="ja-JP" altLang="ja-JP" kern="100" dirty="0">
                <a:latin typeface="游明朝" panose="02020400000000000000" pitchFamily="18" charset="-128"/>
                <a:ea typeface="游明朝" panose="02020400000000000000" pitchFamily="18" charset="-128"/>
                <a:cs typeface="Times New Roman" panose="02020603050405020304" pitchFamily="18" charset="0"/>
              </a:rPr>
              <a:t>による被害</a:t>
            </a:r>
            <a:br>
              <a:rPr lang="ja-JP" altLang="ja-JP" kern="100" dirty="0">
                <a:latin typeface="游明朝" panose="02020400000000000000" pitchFamily="18" charset="-128"/>
                <a:ea typeface="游明朝" panose="02020400000000000000" pitchFamily="18" charset="-128"/>
                <a:cs typeface="Times New Roman" panose="02020603050405020304" pitchFamily="18" charset="0"/>
              </a:rPr>
            </a:br>
            <a:endParaRPr kumimoji="1" lang="ja-JP" altLang="en-US" dirty="0"/>
          </a:p>
        </p:txBody>
      </p:sp>
      <p:sp>
        <p:nvSpPr>
          <p:cNvPr id="3" name="コンテンツ プレースホルダー 2">
            <a:extLst>
              <a:ext uri="{FF2B5EF4-FFF2-40B4-BE49-F238E27FC236}">
                <a16:creationId xmlns:a16="http://schemas.microsoft.com/office/drawing/2014/main" id="{682D5E9A-8552-465D-96FA-9FE6D7116242}"/>
              </a:ext>
            </a:extLst>
          </p:cNvPr>
          <p:cNvSpPr>
            <a:spLocks noGrp="1"/>
          </p:cNvSpPr>
          <p:nvPr>
            <p:ph idx="1"/>
          </p:nvPr>
        </p:nvSpPr>
        <p:spPr>
          <a:xfrm>
            <a:off x="564444" y="1192698"/>
            <a:ext cx="8660518" cy="5300178"/>
          </a:xfrm>
        </p:spPr>
        <p:txBody>
          <a:bodyPr>
            <a:normAutofit/>
          </a:bodyPr>
          <a:lstStyle/>
          <a:p>
            <a:pPr marL="0" indent="0" algn="just">
              <a:buNone/>
            </a:pPr>
            <a:r>
              <a:rPr lang="ja-JP" altLang="en-US" sz="2400"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a:t>
            </a:r>
            <a:r>
              <a:rPr lang="ja-JP" altLang="ja-JP" sz="2400"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空気が急激に膨張して衝撃波</a:t>
            </a:r>
            <a:r>
              <a:rPr lang="ja-JP" altLang="en-US" sz="2400"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a:t>
            </a:r>
            <a:r>
              <a:rPr lang="ja-JP" altLang="ja-JP" sz="2400" kern="100" dirty="0">
                <a:latin typeface="游明朝" panose="02020400000000000000" pitchFamily="18" charset="-128"/>
                <a:ea typeface="游明朝" panose="02020400000000000000" pitchFamily="18" charset="-128"/>
                <a:cs typeface="Times New Roman" panose="02020603050405020304" pitchFamily="18" charset="0"/>
              </a:rPr>
              <a:t>その後</a:t>
            </a:r>
            <a:r>
              <a:rPr lang="ja-JP" altLang="ja-JP" sz="2400"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強烈な爆風</a:t>
            </a:r>
            <a:r>
              <a:rPr lang="ja-JP" altLang="ja-JP" sz="2400" kern="100" dirty="0">
                <a:latin typeface="游明朝" panose="02020400000000000000" pitchFamily="18" charset="-128"/>
                <a:ea typeface="游明朝" panose="02020400000000000000" pitchFamily="18" charset="-128"/>
                <a:cs typeface="Times New Roman" panose="02020603050405020304" pitchFamily="18" charset="0"/>
              </a:rPr>
              <a:t>。</a:t>
            </a:r>
          </a:p>
          <a:p>
            <a:pPr marL="0" indent="0" algn="just">
              <a:buNone/>
            </a:pPr>
            <a:r>
              <a:rPr lang="ja-JP" altLang="en-US" sz="2400" kern="100" dirty="0">
                <a:latin typeface="游明朝" panose="02020400000000000000" pitchFamily="18" charset="-128"/>
                <a:ea typeface="游明朝" panose="02020400000000000000" pitchFamily="18" charset="-128"/>
                <a:cs typeface="Times New Roman" panose="02020603050405020304" pitchFamily="18" charset="0"/>
              </a:rPr>
              <a:t>・</a:t>
            </a:r>
            <a:r>
              <a:rPr lang="ja-JP" altLang="ja-JP" sz="2400" kern="100" dirty="0">
                <a:latin typeface="游明朝" panose="02020400000000000000" pitchFamily="18" charset="-128"/>
                <a:ea typeface="游明朝" panose="02020400000000000000" pitchFamily="18" charset="-128"/>
                <a:cs typeface="Times New Roman" panose="02020603050405020304" pitchFamily="18" charset="0"/>
              </a:rPr>
              <a:t>衝撃波は、爆発の約</a:t>
            </a:r>
            <a:r>
              <a:rPr lang="en-US" altLang="ja-JP" sz="2400" kern="100" dirty="0">
                <a:latin typeface="游明朝" panose="02020400000000000000" pitchFamily="18" charset="-128"/>
                <a:ea typeface="游明朝" panose="02020400000000000000" pitchFamily="18" charset="-128"/>
                <a:cs typeface="Times New Roman" panose="02020603050405020304" pitchFamily="18" charset="0"/>
              </a:rPr>
              <a:t>10</a:t>
            </a:r>
            <a:r>
              <a:rPr lang="ja-JP" altLang="ja-JP" sz="2400" kern="100" dirty="0">
                <a:latin typeface="游明朝" panose="02020400000000000000" pitchFamily="18" charset="-128"/>
                <a:ea typeface="游明朝" panose="02020400000000000000" pitchFamily="18" charset="-128"/>
                <a:cs typeface="Times New Roman" panose="02020603050405020304" pitchFamily="18" charset="0"/>
              </a:rPr>
              <a:t>秒後</a:t>
            </a:r>
            <a:r>
              <a:rPr lang="ja-JP" altLang="en-US" sz="2400" kern="100" dirty="0">
                <a:latin typeface="游明朝" panose="02020400000000000000" pitchFamily="18" charset="-128"/>
                <a:ea typeface="游明朝" panose="02020400000000000000" pitchFamily="18" charset="-128"/>
                <a:cs typeface="Times New Roman" panose="02020603050405020304" pitchFamily="18" charset="0"/>
              </a:rPr>
              <a:t>、</a:t>
            </a:r>
            <a:r>
              <a:rPr lang="ja-JP" altLang="ja-JP" sz="2400" kern="100" dirty="0">
                <a:latin typeface="游明朝" panose="02020400000000000000" pitchFamily="18" charset="-128"/>
                <a:ea typeface="游明朝" panose="02020400000000000000" pitchFamily="18" charset="-128"/>
                <a:cs typeface="Times New Roman" panose="02020603050405020304" pitchFamily="18" charset="0"/>
              </a:rPr>
              <a:t>約</a:t>
            </a:r>
            <a:r>
              <a:rPr lang="en-US" altLang="ja-JP" sz="2400" kern="100" dirty="0">
                <a:latin typeface="游明朝" panose="02020400000000000000" pitchFamily="18" charset="-128"/>
                <a:ea typeface="游明朝" panose="02020400000000000000" pitchFamily="18" charset="-128"/>
                <a:cs typeface="Times New Roman" panose="02020603050405020304" pitchFamily="18" charset="0"/>
              </a:rPr>
              <a:t>3.7</a:t>
            </a:r>
            <a:r>
              <a:rPr lang="ja-JP" altLang="en-US" sz="2400" kern="100" dirty="0">
                <a:latin typeface="游明朝" panose="02020400000000000000" pitchFamily="18" charset="-128"/>
                <a:ea typeface="游明朝" panose="02020400000000000000" pitchFamily="18" charset="-128"/>
                <a:cs typeface="Times New Roman" panose="02020603050405020304" pitchFamily="18" charset="0"/>
              </a:rPr>
              <a:t>ｋｍ</a:t>
            </a:r>
            <a:r>
              <a:rPr lang="ja-JP" altLang="ja-JP" sz="2400" kern="100" dirty="0">
                <a:latin typeface="游明朝" panose="02020400000000000000" pitchFamily="18" charset="-128"/>
                <a:ea typeface="游明朝" panose="02020400000000000000" pitchFamily="18" charset="-128"/>
                <a:cs typeface="Times New Roman" panose="02020603050405020304" pitchFamily="18" charset="0"/>
              </a:rPr>
              <a:t>先まで達し、</a:t>
            </a:r>
            <a:r>
              <a:rPr lang="ja-JP" altLang="en-US" sz="2400" kern="100" dirty="0">
                <a:latin typeface="游明朝" panose="02020400000000000000" pitchFamily="18" charset="-128"/>
                <a:ea typeface="游明朝" panose="02020400000000000000" pitchFamily="18" charset="-128"/>
                <a:cs typeface="Times New Roman" panose="02020603050405020304" pitchFamily="18" charset="0"/>
              </a:rPr>
              <a:t>　</a:t>
            </a:r>
            <a:endParaRPr lang="en-US" altLang="ja-JP" sz="2400" kern="100" dirty="0">
              <a:latin typeface="游明朝" panose="02020400000000000000" pitchFamily="18" charset="-128"/>
              <a:ea typeface="游明朝" panose="02020400000000000000" pitchFamily="18" charset="-128"/>
              <a:cs typeface="Times New Roman" panose="02020603050405020304" pitchFamily="18" charset="0"/>
            </a:endParaRPr>
          </a:p>
          <a:p>
            <a:pPr marL="0" indent="0" algn="just">
              <a:buNone/>
            </a:pPr>
            <a:r>
              <a:rPr lang="ja-JP" altLang="en-US" sz="2400"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　　</a:t>
            </a:r>
            <a:r>
              <a:rPr lang="ja-JP" altLang="ja-JP" sz="2400"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爆心地で</a:t>
            </a:r>
            <a:r>
              <a:rPr lang="en-US" altLang="ja-JP" sz="2400"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1</a:t>
            </a:r>
            <a:r>
              <a:rPr lang="ja-JP" altLang="ja-JP" sz="2400"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平方</a:t>
            </a:r>
            <a:r>
              <a:rPr lang="ja-JP" altLang="en-US" sz="2400"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ｍ</a:t>
            </a:r>
            <a:r>
              <a:rPr lang="ja-JP" altLang="ja-JP" sz="2400"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あたり</a:t>
            </a:r>
            <a:r>
              <a:rPr lang="en-US" altLang="ja-JP" sz="2400"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35</a:t>
            </a:r>
            <a:r>
              <a:rPr lang="ja-JP" altLang="en-US" sz="2400"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ｔ</a:t>
            </a:r>
            <a:r>
              <a:rPr lang="ja-JP" altLang="ja-JP" sz="2400" kern="100" dirty="0">
                <a:latin typeface="游明朝" panose="02020400000000000000" pitchFamily="18" charset="-128"/>
                <a:ea typeface="游明朝" panose="02020400000000000000" pitchFamily="18" charset="-128"/>
                <a:cs typeface="Times New Roman" panose="02020603050405020304" pitchFamily="18" charset="0"/>
              </a:rPr>
              <a:t>、</a:t>
            </a:r>
            <a:r>
              <a:rPr lang="ja-JP" altLang="ja-JP" sz="2400"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最大風速は秒速</a:t>
            </a:r>
            <a:r>
              <a:rPr lang="en-US" altLang="ja-JP" sz="2400"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440</a:t>
            </a:r>
            <a:r>
              <a:rPr lang="ja-JP" altLang="en-US" sz="2400"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ｍ</a:t>
            </a:r>
            <a:endParaRPr lang="en-US" altLang="ja-JP" sz="2400"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endParaRPr>
          </a:p>
          <a:p>
            <a:pPr marL="0" indent="0" algn="just">
              <a:buNone/>
            </a:pPr>
            <a:r>
              <a:rPr lang="ja-JP" altLang="en-US" sz="2400" kern="100" dirty="0">
                <a:latin typeface="游明朝" panose="02020400000000000000" pitchFamily="18" charset="-128"/>
                <a:ea typeface="游明朝" panose="02020400000000000000" pitchFamily="18" charset="-128"/>
                <a:cs typeface="Times New Roman" panose="02020603050405020304" pitchFamily="18" charset="0"/>
              </a:rPr>
              <a:t>・</a:t>
            </a:r>
            <a:r>
              <a:rPr lang="ja-JP" altLang="ja-JP" sz="2400" kern="100" dirty="0">
                <a:latin typeface="游明朝" panose="02020400000000000000" pitchFamily="18" charset="-128"/>
                <a:ea typeface="游明朝" panose="02020400000000000000" pitchFamily="18" charset="-128"/>
                <a:cs typeface="Times New Roman" panose="02020603050405020304" pitchFamily="18" charset="0"/>
              </a:rPr>
              <a:t>爆風</a:t>
            </a:r>
            <a:r>
              <a:rPr lang="ja-JP" altLang="en-US" sz="2400" kern="100" dirty="0">
                <a:latin typeface="游明朝" panose="02020400000000000000" pitchFamily="18" charset="-128"/>
                <a:ea typeface="游明朝" panose="02020400000000000000" pitchFamily="18" charset="-128"/>
                <a:cs typeface="Times New Roman" panose="02020603050405020304" pitchFamily="18" charset="0"/>
              </a:rPr>
              <a:t>後</a:t>
            </a:r>
            <a:r>
              <a:rPr lang="ja-JP" altLang="ja-JP" sz="2400" kern="100" dirty="0">
                <a:latin typeface="游明朝" panose="02020400000000000000" pitchFamily="18" charset="-128"/>
                <a:ea typeface="游明朝" panose="02020400000000000000" pitchFamily="18" charset="-128"/>
                <a:cs typeface="Times New Roman" panose="02020603050405020304" pitchFamily="18" charset="0"/>
              </a:rPr>
              <a:t>、周辺部から爆発点に向かって強烈な吹き戻し。</a:t>
            </a:r>
          </a:p>
          <a:p>
            <a:pPr marL="0" indent="0" algn="just">
              <a:buNone/>
            </a:pPr>
            <a:r>
              <a:rPr lang="ja-JP" altLang="en-US" sz="2400" kern="100" dirty="0">
                <a:latin typeface="游明朝" panose="02020400000000000000" pitchFamily="18" charset="-128"/>
                <a:ea typeface="游明朝" panose="02020400000000000000" pitchFamily="18" charset="-128"/>
                <a:cs typeface="Times New Roman" panose="02020603050405020304" pitchFamily="18" charset="0"/>
              </a:rPr>
              <a:t>・</a:t>
            </a:r>
            <a:r>
              <a:rPr lang="ja-JP" altLang="ja-JP" sz="2400" kern="100" dirty="0">
                <a:latin typeface="游明朝" panose="02020400000000000000" pitchFamily="18" charset="-128"/>
                <a:ea typeface="游明朝" panose="02020400000000000000" pitchFamily="18" charset="-128"/>
                <a:cs typeface="Times New Roman" panose="02020603050405020304" pitchFamily="18" charset="0"/>
              </a:rPr>
              <a:t>爆心地から半径</a:t>
            </a:r>
            <a:r>
              <a:rPr lang="en-US" altLang="ja-JP" sz="2400" kern="100" dirty="0">
                <a:latin typeface="游明朝" panose="02020400000000000000" pitchFamily="18" charset="-128"/>
                <a:ea typeface="游明朝" panose="02020400000000000000" pitchFamily="18" charset="-128"/>
                <a:cs typeface="Times New Roman" panose="02020603050405020304" pitchFamily="18" charset="0"/>
              </a:rPr>
              <a:t>2</a:t>
            </a:r>
            <a:r>
              <a:rPr lang="ja-JP" altLang="en-US" sz="2400" kern="100" dirty="0">
                <a:latin typeface="游明朝" panose="02020400000000000000" pitchFamily="18" charset="-128"/>
                <a:ea typeface="游明朝" panose="02020400000000000000" pitchFamily="18" charset="-128"/>
                <a:cs typeface="Times New Roman" panose="02020603050405020304" pitchFamily="18" charset="0"/>
              </a:rPr>
              <a:t>ｋｍ</a:t>
            </a:r>
            <a:r>
              <a:rPr lang="ja-JP" altLang="ja-JP" sz="2400" kern="100" dirty="0">
                <a:latin typeface="游明朝" panose="02020400000000000000" pitchFamily="18" charset="-128"/>
                <a:ea typeface="游明朝" panose="02020400000000000000" pitchFamily="18" charset="-128"/>
                <a:cs typeface="Times New Roman" panose="02020603050405020304" pitchFamily="18" charset="0"/>
              </a:rPr>
              <a:t>までの地域</a:t>
            </a:r>
            <a:endParaRPr lang="en-US" altLang="ja-JP" sz="2400" kern="100" dirty="0">
              <a:latin typeface="游明朝" panose="02020400000000000000" pitchFamily="18" charset="-128"/>
              <a:ea typeface="游明朝" panose="02020400000000000000" pitchFamily="18" charset="-128"/>
              <a:cs typeface="Times New Roman" panose="02020603050405020304" pitchFamily="18" charset="0"/>
            </a:endParaRPr>
          </a:p>
          <a:p>
            <a:pPr marL="0" indent="0" algn="just">
              <a:buNone/>
            </a:pPr>
            <a:r>
              <a:rPr lang="ja-JP" altLang="en-US" sz="2400" kern="100" dirty="0">
                <a:latin typeface="游明朝" panose="02020400000000000000" pitchFamily="18" charset="-128"/>
                <a:ea typeface="游明朝" panose="02020400000000000000" pitchFamily="18" charset="-128"/>
                <a:cs typeface="Times New Roman" panose="02020603050405020304" pitchFamily="18" charset="0"/>
              </a:rPr>
              <a:t>　　　　　</a:t>
            </a:r>
            <a:r>
              <a:rPr lang="ja-JP" altLang="ja-JP" sz="2400" kern="100" dirty="0">
                <a:latin typeface="游明朝" panose="02020400000000000000" pitchFamily="18" charset="-128"/>
                <a:ea typeface="游明朝" panose="02020400000000000000" pitchFamily="18" charset="-128"/>
                <a:cs typeface="Times New Roman" panose="02020603050405020304" pitchFamily="18" charset="0"/>
              </a:rPr>
              <a:t>木造家屋はほとんどが倒壊</a:t>
            </a:r>
            <a:endParaRPr lang="en-US" altLang="ja-JP" sz="2400" kern="100" dirty="0">
              <a:latin typeface="游明朝" panose="02020400000000000000" pitchFamily="18" charset="-128"/>
              <a:ea typeface="游明朝" panose="02020400000000000000" pitchFamily="18" charset="-128"/>
              <a:cs typeface="Times New Roman" panose="02020603050405020304" pitchFamily="18" charset="0"/>
            </a:endParaRPr>
          </a:p>
          <a:p>
            <a:pPr marL="0" indent="0" algn="just">
              <a:buNone/>
            </a:pPr>
            <a:r>
              <a:rPr lang="ja-JP" altLang="en-US" sz="2400" kern="100" dirty="0">
                <a:latin typeface="游明朝" panose="02020400000000000000" pitchFamily="18" charset="-128"/>
                <a:ea typeface="游明朝" panose="02020400000000000000" pitchFamily="18" charset="-128"/>
                <a:cs typeface="Times New Roman" panose="02020603050405020304" pitchFamily="18" charset="0"/>
              </a:rPr>
              <a:t>　　　　　</a:t>
            </a:r>
            <a:r>
              <a:rPr lang="ja-JP" altLang="ja-JP" sz="2400" kern="100" dirty="0">
                <a:latin typeface="游明朝" panose="02020400000000000000" pitchFamily="18" charset="-128"/>
                <a:ea typeface="游明朝" panose="02020400000000000000" pitchFamily="18" charset="-128"/>
                <a:cs typeface="Times New Roman" panose="02020603050405020304" pitchFamily="18" charset="0"/>
              </a:rPr>
              <a:t>鉄筋コンクリート造の建物、</a:t>
            </a:r>
            <a:endParaRPr lang="en-US" altLang="ja-JP" sz="2400" kern="100" dirty="0">
              <a:latin typeface="游明朝" panose="02020400000000000000" pitchFamily="18" charset="-128"/>
              <a:ea typeface="游明朝" panose="02020400000000000000" pitchFamily="18" charset="-128"/>
              <a:cs typeface="Times New Roman" panose="02020603050405020304" pitchFamily="18" charset="0"/>
            </a:endParaRPr>
          </a:p>
          <a:p>
            <a:pPr marL="0" indent="0" algn="just">
              <a:buNone/>
            </a:pPr>
            <a:r>
              <a:rPr lang="ja-JP" altLang="en-US" sz="2400" kern="100" dirty="0">
                <a:latin typeface="游明朝" panose="02020400000000000000" pitchFamily="18" charset="-128"/>
                <a:ea typeface="游明朝" panose="02020400000000000000" pitchFamily="18" charset="-128"/>
                <a:cs typeface="Times New Roman" panose="02020603050405020304" pitchFamily="18" charset="0"/>
              </a:rPr>
              <a:t>　　　　　　　</a:t>
            </a:r>
            <a:r>
              <a:rPr lang="ja-JP" altLang="ja-JP" sz="2400" kern="100" dirty="0">
                <a:latin typeface="游明朝" panose="02020400000000000000" pitchFamily="18" charset="-128"/>
                <a:ea typeface="游明朝" panose="02020400000000000000" pitchFamily="18" charset="-128"/>
                <a:cs typeface="Times New Roman" panose="02020603050405020304" pitchFamily="18" charset="0"/>
              </a:rPr>
              <a:t>窓は全部吹き飛ばされ、</a:t>
            </a:r>
            <a:endParaRPr lang="en-US" altLang="ja-JP" sz="2400" kern="100" dirty="0">
              <a:latin typeface="游明朝" panose="02020400000000000000" pitchFamily="18" charset="-128"/>
              <a:ea typeface="游明朝" panose="02020400000000000000" pitchFamily="18" charset="-128"/>
              <a:cs typeface="Times New Roman" panose="02020603050405020304" pitchFamily="18" charset="0"/>
            </a:endParaRPr>
          </a:p>
          <a:p>
            <a:pPr marL="0" indent="0" algn="just">
              <a:buNone/>
            </a:pPr>
            <a:r>
              <a:rPr lang="ja-JP" altLang="en-US" sz="2400" kern="100" dirty="0">
                <a:latin typeface="游明朝" panose="02020400000000000000" pitchFamily="18" charset="-128"/>
                <a:ea typeface="游明朝" panose="02020400000000000000" pitchFamily="18" charset="-128"/>
                <a:cs typeface="Times New Roman" panose="02020603050405020304" pitchFamily="18" charset="0"/>
              </a:rPr>
              <a:t>　　　　　　　</a:t>
            </a:r>
            <a:r>
              <a:rPr lang="ja-JP" altLang="ja-JP" sz="2400" kern="100" dirty="0">
                <a:latin typeface="游明朝" panose="02020400000000000000" pitchFamily="18" charset="-128"/>
                <a:ea typeface="游明朝" panose="02020400000000000000" pitchFamily="18" charset="-128"/>
                <a:cs typeface="Times New Roman" panose="02020603050405020304" pitchFamily="18" charset="0"/>
              </a:rPr>
              <a:t>内部はことごとく焼失　</a:t>
            </a:r>
            <a:endParaRPr lang="en-US" altLang="ja-JP" sz="2400" kern="100" dirty="0">
              <a:latin typeface="游明朝" panose="02020400000000000000" pitchFamily="18" charset="-128"/>
              <a:ea typeface="游明朝" panose="02020400000000000000" pitchFamily="18" charset="-128"/>
              <a:cs typeface="Times New Roman" panose="02020603050405020304" pitchFamily="18" charset="0"/>
            </a:endParaRPr>
          </a:p>
          <a:p>
            <a:pPr marL="0" indent="0" algn="just">
              <a:buNone/>
            </a:pPr>
            <a:r>
              <a:rPr lang="ja-JP" altLang="en-US" sz="2400" kern="100" dirty="0">
                <a:latin typeface="游明朝" panose="02020400000000000000" pitchFamily="18" charset="-128"/>
                <a:ea typeface="游明朝" panose="02020400000000000000" pitchFamily="18" charset="-128"/>
                <a:cs typeface="Times New Roman" panose="02020603050405020304" pitchFamily="18" charset="0"/>
              </a:rPr>
              <a:t>・</a:t>
            </a:r>
            <a:r>
              <a:rPr lang="ja-JP" altLang="ja-JP" sz="2400" kern="100" dirty="0">
                <a:latin typeface="游明朝" panose="02020400000000000000" pitchFamily="18" charset="-128"/>
                <a:ea typeface="游明朝" panose="02020400000000000000" pitchFamily="18" charset="-128"/>
                <a:cs typeface="Times New Roman" panose="02020603050405020304" pitchFamily="18" charset="0"/>
              </a:rPr>
              <a:t>人々は吹き飛ばされ、即死した人、負傷した人、倒壊した建物の下敷きになって圧死した人が相次</a:t>
            </a:r>
            <a:r>
              <a:rPr lang="ja-JP" altLang="en-US" sz="2400" kern="100" dirty="0">
                <a:latin typeface="游明朝" panose="02020400000000000000" pitchFamily="18" charset="-128"/>
                <a:ea typeface="游明朝" panose="02020400000000000000" pitchFamily="18" charset="-128"/>
                <a:cs typeface="Times New Roman" panose="02020603050405020304" pitchFamily="18" charset="0"/>
              </a:rPr>
              <a:t>いだ</a:t>
            </a:r>
            <a:r>
              <a:rPr lang="ja-JP" altLang="ja-JP" sz="2400" kern="100" dirty="0">
                <a:latin typeface="游明朝" panose="02020400000000000000" pitchFamily="18" charset="-128"/>
                <a:ea typeface="游明朝" panose="02020400000000000000" pitchFamily="18" charset="-128"/>
                <a:cs typeface="Times New Roman" panose="02020603050405020304" pitchFamily="18" charset="0"/>
              </a:rPr>
              <a:t>。</a:t>
            </a:r>
          </a:p>
          <a:p>
            <a:endParaRPr kumimoji="1" lang="ja-JP" altLang="en-US" dirty="0"/>
          </a:p>
        </p:txBody>
      </p:sp>
    </p:spTree>
    <p:extLst>
      <p:ext uri="{BB962C8B-B14F-4D97-AF65-F5344CB8AC3E}">
        <p14:creationId xmlns:p14="http://schemas.microsoft.com/office/powerpoint/2010/main" val="3495348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879109-99E8-4984-8A12-02317066C924}"/>
              </a:ext>
            </a:extLst>
          </p:cNvPr>
          <p:cNvSpPr>
            <a:spLocks noGrp="1"/>
          </p:cNvSpPr>
          <p:nvPr>
            <p:ph type="title"/>
          </p:nvPr>
        </p:nvSpPr>
        <p:spPr>
          <a:xfrm>
            <a:off x="593548" y="145428"/>
            <a:ext cx="8543925" cy="1325563"/>
          </a:xfrm>
        </p:spPr>
        <p:txBody>
          <a:bodyPr/>
          <a:lstStyle/>
          <a:p>
            <a:r>
              <a:rPr lang="ja-JP" altLang="en-US"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（２）</a:t>
            </a:r>
            <a:r>
              <a:rPr lang="ja-JP" altLang="ja-JP"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熱線</a:t>
            </a:r>
            <a:r>
              <a:rPr lang="ja-JP" altLang="ja-JP" kern="100" dirty="0">
                <a:latin typeface="游明朝" panose="02020400000000000000" pitchFamily="18" charset="-128"/>
                <a:ea typeface="游明朝" panose="02020400000000000000" pitchFamily="18" charset="-128"/>
                <a:cs typeface="Times New Roman" panose="02020603050405020304" pitchFamily="18" charset="0"/>
              </a:rPr>
              <a:t>による被害</a:t>
            </a:r>
            <a:endParaRPr kumimoji="1" lang="ja-JP" altLang="en-US" dirty="0"/>
          </a:p>
        </p:txBody>
      </p:sp>
      <p:sp>
        <p:nvSpPr>
          <p:cNvPr id="3" name="コンテンツ プレースホルダー 2">
            <a:extLst>
              <a:ext uri="{FF2B5EF4-FFF2-40B4-BE49-F238E27FC236}">
                <a16:creationId xmlns:a16="http://schemas.microsoft.com/office/drawing/2014/main" id="{7688F2E3-F326-4BA0-8FA8-16D3FFFC7BA2}"/>
              </a:ext>
            </a:extLst>
          </p:cNvPr>
          <p:cNvSpPr>
            <a:spLocks noGrp="1"/>
          </p:cNvSpPr>
          <p:nvPr>
            <p:ph idx="1"/>
          </p:nvPr>
        </p:nvSpPr>
        <p:spPr>
          <a:xfrm>
            <a:off x="426155" y="1211346"/>
            <a:ext cx="9053689" cy="4705972"/>
          </a:xfrm>
        </p:spPr>
        <p:txBody>
          <a:bodyPr>
            <a:noAutofit/>
          </a:bodyPr>
          <a:lstStyle/>
          <a:p>
            <a:pPr marL="0" indent="0" algn="just">
              <a:buNone/>
            </a:pPr>
            <a:r>
              <a:rPr lang="ja-JP" altLang="en-US" sz="3200" kern="100" dirty="0">
                <a:latin typeface="游明朝" panose="02020400000000000000" pitchFamily="18" charset="-128"/>
                <a:ea typeface="游明朝" panose="02020400000000000000" pitchFamily="18" charset="-128"/>
                <a:cs typeface="Times New Roman" panose="02020603050405020304" pitchFamily="18" charset="0"/>
              </a:rPr>
              <a:t>・</a:t>
            </a:r>
            <a:r>
              <a:rPr lang="ja-JP" altLang="ja-JP" sz="3200" kern="100" dirty="0">
                <a:latin typeface="游明朝" panose="02020400000000000000" pitchFamily="18" charset="-128"/>
                <a:ea typeface="游明朝" panose="02020400000000000000" pitchFamily="18" charset="-128"/>
                <a:cs typeface="Times New Roman" panose="02020603050405020304" pitchFamily="18" charset="0"/>
              </a:rPr>
              <a:t>爆発点の温度は摂氏</a:t>
            </a:r>
            <a:r>
              <a:rPr lang="en-US" altLang="ja-JP" sz="3200" kern="100" dirty="0">
                <a:latin typeface="游明朝" panose="02020400000000000000" pitchFamily="18" charset="-128"/>
                <a:ea typeface="游明朝" panose="02020400000000000000" pitchFamily="18" charset="-128"/>
                <a:cs typeface="Times New Roman" panose="02020603050405020304" pitchFamily="18" charset="0"/>
              </a:rPr>
              <a:t>100</a:t>
            </a:r>
            <a:r>
              <a:rPr lang="ja-JP" altLang="ja-JP" sz="3200" kern="100" dirty="0">
                <a:latin typeface="游明朝" panose="02020400000000000000" pitchFamily="18" charset="-128"/>
                <a:ea typeface="游明朝" panose="02020400000000000000" pitchFamily="18" charset="-128"/>
                <a:cs typeface="Times New Roman" panose="02020603050405020304" pitchFamily="18" charset="0"/>
              </a:rPr>
              <a:t>万度を超え</a:t>
            </a:r>
            <a:r>
              <a:rPr lang="ja-JP" altLang="en-US" sz="3200" kern="100" dirty="0">
                <a:latin typeface="游明朝" panose="02020400000000000000" pitchFamily="18" charset="-128"/>
                <a:ea typeface="游明朝" panose="02020400000000000000" pitchFamily="18" charset="-128"/>
                <a:cs typeface="Times New Roman" panose="02020603050405020304" pitchFamily="18" charset="0"/>
              </a:rPr>
              <a:t>た。</a:t>
            </a:r>
            <a:endParaRPr lang="en-US" altLang="ja-JP" sz="3200" kern="100" dirty="0">
              <a:latin typeface="游明朝" panose="02020400000000000000" pitchFamily="18" charset="-128"/>
              <a:ea typeface="游明朝" panose="02020400000000000000" pitchFamily="18" charset="-128"/>
              <a:cs typeface="Times New Roman" panose="02020603050405020304" pitchFamily="18" charset="0"/>
            </a:endParaRPr>
          </a:p>
          <a:p>
            <a:pPr marL="0" indent="0" algn="just">
              <a:buNone/>
            </a:pPr>
            <a:r>
              <a:rPr lang="ja-JP" altLang="en-US" sz="3200" kern="100" dirty="0">
                <a:latin typeface="游明朝" panose="02020400000000000000" pitchFamily="18" charset="-128"/>
                <a:ea typeface="游明朝" panose="02020400000000000000" pitchFamily="18" charset="-128"/>
                <a:cs typeface="Times New Roman" panose="02020603050405020304" pitchFamily="18" charset="0"/>
              </a:rPr>
              <a:t>・</a:t>
            </a:r>
            <a:r>
              <a:rPr lang="ja-JP" altLang="ja-JP" sz="3200" kern="100" dirty="0">
                <a:latin typeface="游明朝" panose="02020400000000000000" pitchFamily="18" charset="-128"/>
                <a:ea typeface="游明朝" panose="02020400000000000000" pitchFamily="18" charset="-128"/>
                <a:cs typeface="Times New Roman" panose="02020603050405020304" pitchFamily="18" charset="0"/>
              </a:rPr>
              <a:t>空中に発生した火球、</a:t>
            </a:r>
            <a:r>
              <a:rPr lang="en-US" altLang="ja-JP" sz="3200" kern="100" dirty="0">
                <a:latin typeface="游明朝" panose="02020400000000000000" pitchFamily="18" charset="-128"/>
                <a:ea typeface="游明朝" panose="02020400000000000000" pitchFamily="18" charset="-128"/>
                <a:cs typeface="Times New Roman" panose="02020603050405020304" pitchFamily="18" charset="0"/>
              </a:rPr>
              <a:t>1</a:t>
            </a:r>
            <a:r>
              <a:rPr lang="ja-JP" altLang="ja-JP" sz="3200" kern="100" dirty="0">
                <a:latin typeface="游明朝" panose="02020400000000000000" pitchFamily="18" charset="-128"/>
                <a:ea typeface="游明朝" panose="02020400000000000000" pitchFamily="18" charset="-128"/>
                <a:cs typeface="Times New Roman" panose="02020603050405020304" pitchFamily="18" charset="0"/>
              </a:rPr>
              <a:t>秒後最大直径</a:t>
            </a:r>
            <a:r>
              <a:rPr lang="en-US" altLang="ja-JP" sz="3200" kern="100" dirty="0">
                <a:latin typeface="游明朝" panose="02020400000000000000" pitchFamily="18" charset="-128"/>
                <a:ea typeface="游明朝" panose="02020400000000000000" pitchFamily="18" charset="-128"/>
                <a:cs typeface="Times New Roman" panose="02020603050405020304" pitchFamily="18" charset="0"/>
              </a:rPr>
              <a:t>280</a:t>
            </a:r>
            <a:r>
              <a:rPr lang="ja-JP" altLang="en-US" sz="3200" kern="100" dirty="0">
                <a:latin typeface="游明朝" panose="02020400000000000000" pitchFamily="18" charset="-128"/>
                <a:ea typeface="游明朝" panose="02020400000000000000" pitchFamily="18" charset="-128"/>
                <a:cs typeface="Times New Roman" panose="02020603050405020304" pitchFamily="18" charset="0"/>
              </a:rPr>
              <a:t>ｍ</a:t>
            </a:r>
            <a:endParaRPr lang="en-US" altLang="ja-JP" sz="3200" kern="100" dirty="0">
              <a:latin typeface="游明朝" panose="02020400000000000000" pitchFamily="18" charset="-128"/>
              <a:ea typeface="游明朝" panose="02020400000000000000" pitchFamily="18" charset="-128"/>
              <a:cs typeface="Times New Roman" panose="02020603050405020304" pitchFamily="18" charset="0"/>
            </a:endParaRPr>
          </a:p>
          <a:p>
            <a:pPr marL="0" indent="0" algn="just">
              <a:buNone/>
            </a:pPr>
            <a:r>
              <a:rPr lang="ja-JP" altLang="en-US" sz="3200" kern="100" dirty="0">
                <a:latin typeface="游明朝" panose="02020400000000000000" pitchFamily="18" charset="-128"/>
                <a:ea typeface="游明朝" panose="02020400000000000000" pitchFamily="18" charset="-128"/>
                <a:cs typeface="Times New Roman" panose="02020603050405020304" pitchFamily="18" charset="0"/>
              </a:rPr>
              <a:t>・</a:t>
            </a:r>
            <a:r>
              <a:rPr lang="ja-JP" altLang="ja-JP" sz="3200" kern="100" dirty="0">
                <a:latin typeface="游明朝" panose="02020400000000000000" pitchFamily="18" charset="-128"/>
                <a:ea typeface="游明朝" panose="02020400000000000000" pitchFamily="18" charset="-128"/>
                <a:cs typeface="Times New Roman" panose="02020603050405020304" pitchFamily="18" charset="0"/>
              </a:rPr>
              <a:t>火球から四方に放出された熱線は、爆発後</a:t>
            </a:r>
            <a:r>
              <a:rPr lang="en-US" altLang="ja-JP" sz="3200" kern="100" dirty="0">
                <a:latin typeface="游明朝" panose="02020400000000000000" pitchFamily="18" charset="-128"/>
                <a:ea typeface="游明朝" panose="02020400000000000000" pitchFamily="18" charset="-128"/>
                <a:cs typeface="Times New Roman" panose="02020603050405020304" pitchFamily="18" charset="0"/>
              </a:rPr>
              <a:t>100</a:t>
            </a:r>
            <a:r>
              <a:rPr lang="ja-JP" altLang="ja-JP" sz="3200" kern="100" dirty="0">
                <a:latin typeface="游明朝" panose="02020400000000000000" pitchFamily="18" charset="-128"/>
                <a:ea typeface="游明朝" panose="02020400000000000000" pitchFamily="18" charset="-128"/>
                <a:cs typeface="Times New Roman" panose="02020603050405020304" pitchFamily="18" charset="0"/>
              </a:rPr>
              <a:t>分の</a:t>
            </a:r>
            <a:r>
              <a:rPr lang="en-US" altLang="ja-JP" sz="3200" kern="100" dirty="0">
                <a:latin typeface="游明朝" panose="02020400000000000000" pitchFamily="18" charset="-128"/>
                <a:ea typeface="游明朝" panose="02020400000000000000" pitchFamily="18" charset="-128"/>
                <a:cs typeface="Times New Roman" panose="02020603050405020304" pitchFamily="18" charset="0"/>
              </a:rPr>
              <a:t>1</a:t>
            </a:r>
            <a:r>
              <a:rPr lang="ja-JP" altLang="ja-JP" sz="3200" kern="100" dirty="0">
                <a:latin typeface="游明朝" panose="02020400000000000000" pitchFamily="18" charset="-128"/>
                <a:ea typeface="游明朝" panose="02020400000000000000" pitchFamily="18" charset="-128"/>
                <a:cs typeface="Times New Roman" panose="02020603050405020304" pitchFamily="18" charset="0"/>
              </a:rPr>
              <a:t>秒から約</a:t>
            </a:r>
            <a:r>
              <a:rPr lang="en-US" altLang="ja-JP" sz="3200" kern="100" dirty="0">
                <a:latin typeface="游明朝" panose="02020400000000000000" pitchFamily="18" charset="-128"/>
                <a:ea typeface="游明朝" panose="02020400000000000000" pitchFamily="18" charset="-128"/>
                <a:cs typeface="Times New Roman" panose="02020603050405020304" pitchFamily="18" charset="0"/>
              </a:rPr>
              <a:t>3</a:t>
            </a:r>
            <a:r>
              <a:rPr lang="ja-JP" altLang="ja-JP" sz="3200" kern="100" dirty="0">
                <a:latin typeface="游明朝" panose="02020400000000000000" pitchFamily="18" charset="-128"/>
                <a:ea typeface="游明朝" panose="02020400000000000000" pitchFamily="18" charset="-128"/>
                <a:cs typeface="Times New Roman" panose="02020603050405020304" pitchFamily="18" charset="0"/>
              </a:rPr>
              <a:t>秒間、</a:t>
            </a:r>
            <a:r>
              <a:rPr lang="ja-JP" altLang="ja-JP" sz="3200"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爆心地周辺の地表面の温度は摂氏</a:t>
            </a:r>
            <a:r>
              <a:rPr lang="en-US" altLang="ja-JP" sz="3200"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3,000</a:t>
            </a:r>
            <a:r>
              <a:rPr lang="ja-JP" altLang="ja-JP" sz="3200"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a:t>
            </a:r>
            <a:r>
              <a:rPr lang="en-US" altLang="ja-JP" sz="3200"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4,000</a:t>
            </a:r>
            <a:r>
              <a:rPr lang="ja-JP" altLang="ja-JP" sz="3200"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度</a:t>
            </a:r>
            <a:r>
              <a:rPr lang="ja-JP" altLang="ja-JP" sz="3200" kern="100" dirty="0">
                <a:latin typeface="游明朝" panose="02020400000000000000" pitchFamily="18" charset="-128"/>
                <a:ea typeface="游明朝" panose="02020400000000000000" pitchFamily="18" charset="-128"/>
                <a:cs typeface="Times New Roman" panose="02020603050405020304" pitchFamily="18" charset="0"/>
              </a:rPr>
              <a:t>にも達した。</a:t>
            </a:r>
            <a:endParaRPr lang="en-US" altLang="ja-JP" sz="3200" kern="100" dirty="0">
              <a:latin typeface="游明朝" panose="02020400000000000000" pitchFamily="18" charset="-128"/>
              <a:ea typeface="游明朝" panose="02020400000000000000" pitchFamily="18" charset="-128"/>
              <a:cs typeface="Times New Roman" panose="02020603050405020304" pitchFamily="18" charset="0"/>
            </a:endParaRPr>
          </a:p>
          <a:p>
            <a:pPr marL="0" indent="0" algn="just">
              <a:buNone/>
            </a:pPr>
            <a:r>
              <a:rPr lang="ja-JP" altLang="ja-JP" sz="3200" kern="100" dirty="0">
                <a:latin typeface="游明朝" panose="02020400000000000000" pitchFamily="18" charset="-128"/>
                <a:ea typeface="游明朝" panose="02020400000000000000" pitchFamily="18" charset="-128"/>
                <a:cs typeface="Times New Roman" panose="02020603050405020304" pitchFamily="18" charset="0"/>
              </a:rPr>
              <a:t>（鉄の溶ける温度は摂氏</a:t>
            </a:r>
            <a:r>
              <a:rPr lang="en-US" altLang="ja-JP" sz="3200" kern="100" dirty="0">
                <a:latin typeface="游明朝" panose="02020400000000000000" pitchFamily="18" charset="-128"/>
                <a:ea typeface="游明朝" panose="02020400000000000000" pitchFamily="18" charset="-128"/>
                <a:cs typeface="Times New Roman" panose="02020603050405020304" pitchFamily="18" charset="0"/>
              </a:rPr>
              <a:t>1,536</a:t>
            </a:r>
            <a:r>
              <a:rPr lang="ja-JP" altLang="ja-JP" sz="3200" kern="100" dirty="0">
                <a:latin typeface="游明朝" panose="02020400000000000000" pitchFamily="18" charset="-128"/>
                <a:ea typeface="游明朝" panose="02020400000000000000" pitchFamily="18" charset="-128"/>
                <a:cs typeface="Times New Roman" panose="02020603050405020304" pitchFamily="18" charset="0"/>
              </a:rPr>
              <a:t>度）</a:t>
            </a:r>
          </a:p>
          <a:p>
            <a:pPr marL="0" indent="0" algn="just">
              <a:buNone/>
            </a:pPr>
            <a:r>
              <a:rPr lang="ja-JP" altLang="en-US" sz="3200" kern="100" dirty="0">
                <a:latin typeface="游明朝" panose="02020400000000000000" pitchFamily="18" charset="-128"/>
                <a:ea typeface="游明朝" panose="02020400000000000000" pitchFamily="18" charset="-128"/>
                <a:cs typeface="Times New Roman" panose="02020603050405020304" pitchFamily="18" charset="0"/>
              </a:rPr>
              <a:t>・</a:t>
            </a:r>
            <a:r>
              <a:rPr lang="ja-JP" altLang="ja-JP" sz="3200" kern="100" dirty="0">
                <a:latin typeface="游明朝" panose="02020400000000000000" pitchFamily="18" charset="-128"/>
                <a:ea typeface="游明朝" panose="02020400000000000000" pitchFamily="18" charset="-128"/>
                <a:cs typeface="Times New Roman" panose="02020603050405020304" pitchFamily="18" charset="0"/>
              </a:rPr>
              <a:t>強烈な熱線によって焼かれた人々は重度の火傷を負い、多くの人が亡くな</a:t>
            </a:r>
            <a:r>
              <a:rPr lang="ja-JP" altLang="en-US" sz="3200" kern="100" dirty="0">
                <a:latin typeface="游明朝" panose="02020400000000000000" pitchFamily="18" charset="-128"/>
                <a:ea typeface="游明朝" panose="02020400000000000000" pitchFamily="18" charset="-128"/>
                <a:cs typeface="Times New Roman" panose="02020603050405020304" pitchFamily="18" charset="0"/>
              </a:rPr>
              <a:t>った</a:t>
            </a:r>
            <a:r>
              <a:rPr lang="ja-JP" altLang="ja-JP" sz="3200" kern="100" dirty="0">
                <a:latin typeface="游明朝" panose="02020400000000000000" pitchFamily="18" charset="-128"/>
                <a:ea typeface="游明朝" panose="02020400000000000000" pitchFamily="18" charset="-128"/>
                <a:cs typeface="Times New Roman" panose="02020603050405020304" pitchFamily="18" charset="0"/>
              </a:rPr>
              <a:t>。火傷は熱線に直接面していた部分にのみ生じており、爆心地から</a:t>
            </a:r>
            <a:r>
              <a:rPr lang="en-US" altLang="ja-JP" sz="3200" kern="100" dirty="0">
                <a:latin typeface="游明朝" panose="02020400000000000000" pitchFamily="18" charset="-128"/>
                <a:ea typeface="游明朝" panose="02020400000000000000" pitchFamily="18" charset="-128"/>
                <a:cs typeface="Times New Roman" panose="02020603050405020304" pitchFamily="18" charset="0"/>
              </a:rPr>
              <a:t>3.5</a:t>
            </a:r>
            <a:r>
              <a:rPr lang="ja-JP" altLang="ja-JP" sz="3200" kern="100" dirty="0">
                <a:latin typeface="游明朝" panose="02020400000000000000" pitchFamily="18" charset="-128"/>
                <a:ea typeface="游明朝" panose="02020400000000000000" pitchFamily="18" charset="-128"/>
                <a:cs typeface="Times New Roman" panose="02020603050405020304" pitchFamily="18" charset="0"/>
              </a:rPr>
              <a:t>キロメートル離れたところでも、素肌の部分は火傷を負</a:t>
            </a:r>
            <a:r>
              <a:rPr lang="ja-JP" altLang="en-US" sz="3200" kern="100" dirty="0">
                <a:latin typeface="游明朝" panose="02020400000000000000" pitchFamily="18" charset="-128"/>
                <a:ea typeface="游明朝" panose="02020400000000000000" pitchFamily="18" charset="-128"/>
                <a:cs typeface="Times New Roman" panose="02020603050405020304" pitchFamily="18" charset="0"/>
              </a:rPr>
              <a:t>った</a:t>
            </a:r>
            <a:r>
              <a:rPr lang="ja-JP" altLang="ja-JP" sz="3200" kern="100" dirty="0">
                <a:latin typeface="游明朝" panose="02020400000000000000" pitchFamily="18" charset="-128"/>
                <a:ea typeface="游明朝" panose="02020400000000000000" pitchFamily="18" charset="-128"/>
                <a:cs typeface="Times New Roman" panose="02020603050405020304" pitchFamily="18" charset="0"/>
              </a:rPr>
              <a:t>。</a:t>
            </a:r>
            <a:endParaRPr lang="ja-JP" altLang="en-US" sz="3200" dirty="0"/>
          </a:p>
        </p:txBody>
      </p:sp>
    </p:spTree>
    <p:extLst>
      <p:ext uri="{BB962C8B-B14F-4D97-AF65-F5344CB8AC3E}">
        <p14:creationId xmlns:p14="http://schemas.microsoft.com/office/powerpoint/2010/main" val="2661929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E4ED4B-4BF0-472E-B2AA-A0A379917A8A}"/>
              </a:ext>
            </a:extLst>
          </p:cNvPr>
          <p:cNvSpPr>
            <a:spLocks noGrp="1"/>
          </p:cNvSpPr>
          <p:nvPr>
            <p:ph type="title"/>
          </p:nvPr>
        </p:nvSpPr>
        <p:spPr/>
        <p:txBody>
          <a:bodyPr>
            <a:normAutofit/>
          </a:bodyPr>
          <a:lstStyle/>
          <a:p>
            <a:r>
              <a:rPr lang="ja-JP" altLang="en-US"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（３）</a:t>
            </a:r>
            <a:r>
              <a:rPr lang="ja-JP" altLang="ja-JP"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放射線</a:t>
            </a:r>
            <a:r>
              <a:rPr lang="ja-JP" altLang="ja-JP" kern="100" dirty="0">
                <a:latin typeface="游明朝" panose="02020400000000000000" pitchFamily="18" charset="-128"/>
                <a:ea typeface="游明朝" panose="02020400000000000000" pitchFamily="18" charset="-128"/>
                <a:cs typeface="Times New Roman" panose="02020603050405020304" pitchFamily="18" charset="0"/>
              </a:rPr>
              <a:t>による被害</a:t>
            </a:r>
            <a:endParaRPr kumimoji="1" lang="ja-JP" altLang="en-US" dirty="0"/>
          </a:p>
        </p:txBody>
      </p:sp>
      <p:sp>
        <p:nvSpPr>
          <p:cNvPr id="3" name="コンテンツ プレースホルダー 2">
            <a:extLst>
              <a:ext uri="{FF2B5EF4-FFF2-40B4-BE49-F238E27FC236}">
                <a16:creationId xmlns:a16="http://schemas.microsoft.com/office/drawing/2014/main" id="{EC9F9847-38BB-47CB-81E9-FBF634A926DE}"/>
              </a:ext>
            </a:extLst>
          </p:cNvPr>
          <p:cNvSpPr>
            <a:spLocks noGrp="1"/>
          </p:cNvSpPr>
          <p:nvPr>
            <p:ph idx="1"/>
          </p:nvPr>
        </p:nvSpPr>
        <p:spPr/>
        <p:txBody>
          <a:bodyPr>
            <a:normAutofit lnSpcReduction="10000"/>
          </a:bodyPr>
          <a:lstStyle/>
          <a:p>
            <a:pPr algn="just"/>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放射線が放出され、人体に深刻な障害。</a:t>
            </a:r>
          </a:p>
          <a:p>
            <a:pPr algn="just"/>
            <a:r>
              <a:rPr lang="ja-JP" altLang="ja-JP"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細胞を破壊</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ja-JP"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血液を変質</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ja-JP"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骨髄などの造血機能を破壊</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ja-JP"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肺や肝臓等の内臓を侵す</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a:t>
            </a:r>
          </a:p>
          <a:p>
            <a:pPr algn="just"/>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放射線による障害は、爆心地からの距離やさえぎる物の有無によって、その程度が大きく異な</a:t>
            </a:r>
            <a:r>
              <a:rPr lang="ja-JP" altLang="en-US" kern="100" dirty="0">
                <a:effectLst/>
                <a:latin typeface="游明朝" panose="02020400000000000000" pitchFamily="18" charset="-128"/>
                <a:ea typeface="游明朝" panose="02020400000000000000" pitchFamily="18" charset="-128"/>
                <a:cs typeface="Times New Roman" panose="02020603050405020304" pitchFamily="18" charset="0"/>
              </a:rPr>
              <a:t>る</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a:t>
            </a:r>
            <a:endPar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爆心地から約</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en-US" kern="100" dirty="0">
                <a:effectLst/>
                <a:latin typeface="游明朝" panose="02020400000000000000" pitchFamily="18" charset="-128"/>
                <a:ea typeface="游明朝" panose="02020400000000000000" pitchFamily="18" charset="-128"/>
                <a:cs typeface="Times New Roman" panose="02020603050405020304" pitchFamily="18" charset="0"/>
              </a:rPr>
              <a:t>ｋｍ</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以内にいた人は、致命的な影響を受け、その多くは数日のうちに死亡した。また、外傷がまったくなく、無傷と思われた人たちが、被爆後、月日が経過してから発病し、死亡した例も多くあ</a:t>
            </a:r>
            <a:r>
              <a:rPr lang="ja-JP" altLang="en-US" kern="100" dirty="0">
                <a:effectLst/>
                <a:latin typeface="游明朝" panose="02020400000000000000" pitchFamily="18" charset="-128"/>
                <a:ea typeface="游明朝" panose="02020400000000000000" pitchFamily="18" charset="-128"/>
                <a:cs typeface="Times New Roman" panose="02020603050405020304" pitchFamily="18" charset="0"/>
              </a:rPr>
              <a:t>る</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a:t>
            </a:r>
          </a:p>
          <a:p>
            <a:pPr marL="0" indent="0">
              <a:buNone/>
            </a:pPr>
            <a:r>
              <a:rPr lang="ja-JP" altLang="ja-JP" sz="2000" dirty="0">
                <a:ea typeface="游明朝" panose="02020400000000000000" pitchFamily="18" charset="-128"/>
                <a:cs typeface="Times New Roman" panose="02020603050405020304" pitchFamily="18" charset="0"/>
              </a:rPr>
              <a:t>　</a:t>
            </a:r>
            <a:endParaRPr lang="ja-JP" altLang="en-US" sz="2000" dirty="0"/>
          </a:p>
        </p:txBody>
      </p:sp>
    </p:spTree>
    <p:extLst>
      <p:ext uri="{BB962C8B-B14F-4D97-AF65-F5344CB8AC3E}">
        <p14:creationId xmlns:p14="http://schemas.microsoft.com/office/powerpoint/2010/main" val="3179390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E4ED4B-4BF0-472E-B2AA-A0A379917A8A}"/>
              </a:ext>
            </a:extLst>
          </p:cNvPr>
          <p:cNvSpPr>
            <a:spLocks noGrp="1"/>
          </p:cNvSpPr>
          <p:nvPr>
            <p:ph type="title"/>
          </p:nvPr>
        </p:nvSpPr>
        <p:spPr/>
        <p:txBody>
          <a:bodyPr>
            <a:normAutofit/>
          </a:bodyPr>
          <a:lstStyle/>
          <a:p>
            <a:r>
              <a:rPr lang="ja-JP" altLang="en-US"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（３）</a:t>
            </a:r>
            <a:r>
              <a:rPr lang="ja-JP" altLang="ja-JP"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放射線</a:t>
            </a:r>
            <a:r>
              <a:rPr lang="ja-JP" altLang="ja-JP" kern="100" dirty="0">
                <a:latin typeface="游明朝" panose="02020400000000000000" pitchFamily="18" charset="-128"/>
                <a:ea typeface="游明朝" panose="02020400000000000000" pitchFamily="18" charset="-128"/>
                <a:cs typeface="Times New Roman" panose="02020603050405020304" pitchFamily="18" charset="0"/>
              </a:rPr>
              <a:t>による被害</a:t>
            </a:r>
            <a:endParaRPr kumimoji="1" lang="ja-JP" altLang="en-US" dirty="0"/>
          </a:p>
        </p:txBody>
      </p:sp>
      <p:sp>
        <p:nvSpPr>
          <p:cNvPr id="3" name="コンテンツ プレースホルダー 2">
            <a:extLst>
              <a:ext uri="{FF2B5EF4-FFF2-40B4-BE49-F238E27FC236}">
                <a16:creationId xmlns:a16="http://schemas.microsoft.com/office/drawing/2014/main" id="{EC9F9847-38BB-47CB-81E9-FBF634A926DE}"/>
              </a:ext>
            </a:extLst>
          </p:cNvPr>
          <p:cNvSpPr>
            <a:spLocks noGrp="1"/>
          </p:cNvSpPr>
          <p:nvPr>
            <p:ph idx="1"/>
          </p:nvPr>
        </p:nvSpPr>
        <p:spPr/>
        <p:txBody>
          <a:bodyPr>
            <a:normAutofit/>
          </a:bodyPr>
          <a:lstStyle/>
          <a:p>
            <a:r>
              <a:rPr lang="ja-JP" altLang="ja-JP" dirty="0">
                <a:effectLst/>
                <a:ea typeface="游明朝" panose="02020400000000000000" pitchFamily="18" charset="-128"/>
                <a:cs typeface="Times New Roman" panose="02020603050405020304" pitchFamily="18" charset="0"/>
              </a:rPr>
              <a:t>原爆爆発後、長時間にわたって残留放射線を地上に残した。</a:t>
            </a:r>
            <a:endParaRPr lang="en-US" altLang="ja-JP" dirty="0">
              <a:effectLst/>
              <a:ea typeface="游明朝" panose="02020400000000000000" pitchFamily="18" charset="-128"/>
              <a:cs typeface="Times New Roman" panose="02020603050405020304" pitchFamily="18" charset="0"/>
            </a:endParaRPr>
          </a:p>
          <a:p>
            <a:r>
              <a:rPr lang="ja-JP" altLang="ja-JP" dirty="0">
                <a:effectLst/>
                <a:ea typeface="游明朝" panose="02020400000000000000" pitchFamily="18" charset="-128"/>
                <a:cs typeface="Times New Roman" panose="02020603050405020304" pitchFamily="18" charset="0"/>
              </a:rPr>
              <a:t>肉親や同僚などを捜して、また救護活動のため被爆後に入市した人たちの中には、直接被爆した人と同じように発病したり、死亡する人もいた。</a:t>
            </a:r>
            <a:endParaRPr lang="en-US" altLang="ja-JP" dirty="0">
              <a:effectLst/>
              <a:ea typeface="游明朝" panose="02020400000000000000" pitchFamily="18" charset="-128"/>
              <a:cs typeface="Times New Roman" panose="02020603050405020304" pitchFamily="18" charset="0"/>
            </a:endParaRPr>
          </a:p>
          <a:p>
            <a:pPr algn="just"/>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被爆直後から短期間に現れた熱線、爆風や放射線による一連の症状を急性障害と</a:t>
            </a:r>
            <a:r>
              <a:rPr lang="ja-JP" altLang="en-US" kern="100" dirty="0">
                <a:effectLst/>
                <a:latin typeface="游明朝" panose="02020400000000000000" pitchFamily="18" charset="-128"/>
                <a:ea typeface="游明朝" panose="02020400000000000000" pitchFamily="18" charset="-128"/>
                <a:cs typeface="Times New Roman" panose="02020603050405020304" pitchFamily="18" charset="0"/>
              </a:rPr>
              <a:t>いい、</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約</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5</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か月後の</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12</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月末にはほぼ終息し、原爆の影響はこれでおさまったと考えらた。</a:t>
            </a:r>
            <a:endParaRPr kumimoji="1" lang="ja-JP" altLang="en-US" dirty="0"/>
          </a:p>
        </p:txBody>
      </p:sp>
    </p:spTree>
    <p:extLst>
      <p:ext uri="{BB962C8B-B14F-4D97-AF65-F5344CB8AC3E}">
        <p14:creationId xmlns:p14="http://schemas.microsoft.com/office/powerpoint/2010/main" val="448422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D3A241-4153-4FFF-8418-FE7658753BFA}"/>
              </a:ext>
            </a:extLst>
          </p:cNvPr>
          <p:cNvSpPr>
            <a:spLocks noGrp="1"/>
          </p:cNvSpPr>
          <p:nvPr>
            <p:ph type="title"/>
          </p:nvPr>
        </p:nvSpPr>
        <p:spPr/>
        <p:txBody>
          <a:bodyPr/>
          <a:lstStyle/>
          <a:p>
            <a:r>
              <a:rPr lang="ja-JP" altLang="en-US"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（４）</a:t>
            </a:r>
            <a:r>
              <a:rPr lang="ja-JP" altLang="ja-JP"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高熱火災</a:t>
            </a:r>
            <a:r>
              <a:rPr lang="ja-JP" altLang="ja-JP" kern="100" dirty="0">
                <a:latin typeface="游明朝" panose="02020400000000000000" pitchFamily="18" charset="-128"/>
                <a:ea typeface="游明朝" panose="02020400000000000000" pitchFamily="18" charset="-128"/>
                <a:cs typeface="Times New Roman" panose="02020603050405020304" pitchFamily="18" charset="0"/>
              </a:rPr>
              <a:t>による被害</a:t>
            </a:r>
            <a:br>
              <a:rPr lang="ja-JP" altLang="ja-JP" kern="100" dirty="0">
                <a:latin typeface="游明朝" panose="02020400000000000000" pitchFamily="18" charset="-128"/>
                <a:ea typeface="游明朝" panose="02020400000000000000" pitchFamily="18" charset="-128"/>
                <a:cs typeface="Times New Roman" panose="02020603050405020304" pitchFamily="18" charset="0"/>
              </a:rPr>
            </a:br>
            <a:endParaRPr kumimoji="1" lang="ja-JP" altLang="en-US" dirty="0"/>
          </a:p>
        </p:txBody>
      </p:sp>
      <p:sp>
        <p:nvSpPr>
          <p:cNvPr id="3" name="コンテンツ プレースホルダー 2">
            <a:extLst>
              <a:ext uri="{FF2B5EF4-FFF2-40B4-BE49-F238E27FC236}">
                <a16:creationId xmlns:a16="http://schemas.microsoft.com/office/drawing/2014/main" id="{9E1C8A34-87BF-40BB-9700-8E174169F6A1}"/>
              </a:ext>
            </a:extLst>
          </p:cNvPr>
          <p:cNvSpPr>
            <a:spLocks noGrp="1"/>
          </p:cNvSpPr>
          <p:nvPr>
            <p:ph idx="1"/>
          </p:nvPr>
        </p:nvSpPr>
        <p:spPr/>
        <p:txBody>
          <a:bodyPr/>
          <a:lstStyle/>
          <a:p>
            <a:pPr algn="just"/>
            <a:r>
              <a:rPr lang="ja-JP" altLang="ja-JP" kern="100" dirty="0">
                <a:latin typeface="游明朝" panose="02020400000000000000" pitchFamily="18" charset="-128"/>
                <a:ea typeface="游明朝" panose="02020400000000000000" pitchFamily="18" charset="-128"/>
                <a:cs typeface="Times New Roman" panose="02020603050405020304" pitchFamily="18" charset="0"/>
              </a:rPr>
              <a:t>原子爆弾の炸裂と同時に、放射された高温の熱線により市内中心部の家屋が自然発火し、続いて市内のいたるところで、倒れた家屋の台所で使われていた火気などを原因とする火の手があが</a:t>
            </a:r>
            <a:r>
              <a:rPr lang="ja-JP" altLang="en-US" kern="100" dirty="0">
                <a:latin typeface="游明朝" panose="02020400000000000000" pitchFamily="18" charset="-128"/>
                <a:ea typeface="游明朝" panose="02020400000000000000" pitchFamily="18" charset="-128"/>
                <a:cs typeface="Times New Roman" panose="02020603050405020304" pitchFamily="18" charset="0"/>
              </a:rPr>
              <a:t>った。</a:t>
            </a:r>
            <a:r>
              <a:rPr lang="ja-JP" altLang="ja-JP"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爆心地から半径</a:t>
            </a:r>
            <a:r>
              <a:rPr lang="en-US" altLang="ja-JP"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2</a:t>
            </a:r>
            <a:r>
              <a:rPr lang="ja-JP" altLang="ja-JP"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キロメートル以内の地域はことごとく焼失</a:t>
            </a:r>
            <a:r>
              <a:rPr lang="ja-JP" altLang="ja-JP" kern="100" dirty="0">
                <a:latin typeface="游明朝" panose="02020400000000000000" pitchFamily="18" charset="-128"/>
                <a:ea typeface="游明朝" panose="02020400000000000000" pitchFamily="18" charset="-128"/>
                <a:cs typeface="Times New Roman" panose="02020603050405020304" pitchFamily="18" charset="0"/>
              </a:rPr>
              <a:t>し</a:t>
            </a:r>
            <a:r>
              <a:rPr lang="ja-JP" altLang="en-US" kern="100" dirty="0">
                <a:latin typeface="游明朝" panose="02020400000000000000" pitchFamily="18" charset="-128"/>
                <a:ea typeface="游明朝" panose="02020400000000000000" pitchFamily="18" charset="-128"/>
                <a:cs typeface="Times New Roman" panose="02020603050405020304" pitchFamily="18" charset="0"/>
              </a:rPr>
              <a:t>た。（木材は４５０度で発火）</a:t>
            </a:r>
            <a:endParaRPr lang="en-US" altLang="ja-JP" kern="100" dirty="0">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kern="100" dirty="0">
                <a:latin typeface="游明朝" panose="02020400000000000000" pitchFamily="18" charset="-128"/>
                <a:ea typeface="游明朝" panose="02020400000000000000" pitchFamily="18" charset="-128"/>
                <a:cs typeface="Times New Roman" panose="02020603050405020304" pitchFamily="18" charset="0"/>
              </a:rPr>
              <a:t>倒壊した建物の下敷きになって、生きながら焼かれ、亡くなった人も数知れ</a:t>
            </a:r>
            <a:r>
              <a:rPr lang="ja-JP" altLang="en-US" kern="100" dirty="0">
                <a:latin typeface="游明朝" panose="02020400000000000000" pitchFamily="18" charset="-128"/>
                <a:ea typeface="游明朝" panose="02020400000000000000" pitchFamily="18" charset="-128"/>
                <a:cs typeface="Times New Roman" panose="02020603050405020304" pitchFamily="18" charset="0"/>
              </a:rPr>
              <a:t>ない</a:t>
            </a:r>
            <a:r>
              <a:rPr lang="ja-JP" altLang="ja-JP" kern="100" dirty="0">
                <a:latin typeface="游明朝" panose="02020400000000000000" pitchFamily="18" charset="-128"/>
                <a:ea typeface="游明朝" panose="02020400000000000000" pitchFamily="18" charset="-128"/>
                <a:cs typeface="Times New Roman" panose="02020603050405020304" pitchFamily="18" charset="0"/>
              </a:rPr>
              <a:t>。</a:t>
            </a:r>
          </a:p>
          <a:p>
            <a:endParaRPr kumimoji="1" lang="ja-JP" altLang="en-US" dirty="0"/>
          </a:p>
        </p:txBody>
      </p:sp>
    </p:spTree>
    <p:extLst>
      <p:ext uri="{BB962C8B-B14F-4D97-AF65-F5344CB8AC3E}">
        <p14:creationId xmlns:p14="http://schemas.microsoft.com/office/powerpoint/2010/main" val="2910421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4D3709-7757-4FE8-AF81-A15F1D90A327}"/>
              </a:ext>
            </a:extLst>
          </p:cNvPr>
          <p:cNvSpPr>
            <a:spLocks noGrp="1"/>
          </p:cNvSpPr>
          <p:nvPr>
            <p:ph type="title"/>
          </p:nvPr>
        </p:nvSpPr>
        <p:spPr/>
        <p:txBody>
          <a:bodyPr/>
          <a:lstStyle/>
          <a:p>
            <a:r>
              <a:rPr kumimoji="1" lang="ja-JP" altLang="en-US" dirty="0"/>
              <a:t>５　放射線の影響</a:t>
            </a:r>
          </a:p>
        </p:txBody>
      </p:sp>
      <p:sp>
        <p:nvSpPr>
          <p:cNvPr id="3" name="コンテンツ プレースホルダー 2">
            <a:extLst>
              <a:ext uri="{FF2B5EF4-FFF2-40B4-BE49-F238E27FC236}">
                <a16:creationId xmlns:a16="http://schemas.microsoft.com/office/drawing/2014/main" id="{A1CDE045-515A-4B66-8EEE-63AAFBA5D866}"/>
              </a:ext>
            </a:extLst>
          </p:cNvPr>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3264763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D805AC74-0285-4BF7-9320-85C2B0C24E2E}"/>
              </a:ext>
            </a:extLst>
          </p:cNvPr>
          <p:cNvSpPr>
            <a:spLocks noGrp="1" noChangeArrowheads="1"/>
          </p:cNvSpPr>
          <p:nvPr>
            <p:ph type="title" idx="4294967295"/>
          </p:nvPr>
        </p:nvSpPr>
        <p:spPr>
          <a:xfrm>
            <a:off x="1674813" y="190500"/>
            <a:ext cx="8231187" cy="631825"/>
          </a:xfrm>
        </p:spPr>
        <p:txBody>
          <a:bodyPr vert="horz" lIns="91438" tIns="45718" rIns="91438" bIns="45718" rtlCol="0" anchor="ctr">
            <a:normAutofit fontScale="90000"/>
          </a:bodyPr>
          <a:lstStyle/>
          <a:p>
            <a:pPr eaLnBrk="1" hangingPunct="1"/>
            <a:r>
              <a:rPr lang="ja-JP" altLang="ja-JP" sz="4000">
                <a:solidFill>
                  <a:srgbClr val="3333FF"/>
                </a:solidFill>
                <a:effectLst>
                  <a:outerShdw blurRad="38100" dist="38100" dir="2700000" algn="tl">
                    <a:srgbClr val="C0C0C0"/>
                  </a:outerShdw>
                </a:effectLst>
              </a:rPr>
              <a:t>放射線ってどんなもの？（核分裂）</a:t>
            </a:r>
          </a:p>
        </p:txBody>
      </p:sp>
      <p:sp>
        <p:nvSpPr>
          <p:cNvPr id="50179" name="Rectangle 3">
            <a:extLst>
              <a:ext uri="{FF2B5EF4-FFF2-40B4-BE49-F238E27FC236}">
                <a16:creationId xmlns:a16="http://schemas.microsoft.com/office/drawing/2014/main" id="{24077577-ACE9-4D1E-BD59-95D9ECC2F465}"/>
              </a:ext>
            </a:extLst>
          </p:cNvPr>
          <p:cNvSpPr>
            <a:spLocks noGrp="1" noChangeArrowheads="1"/>
          </p:cNvSpPr>
          <p:nvPr>
            <p:ph type="body" idx="4294967295"/>
          </p:nvPr>
        </p:nvSpPr>
        <p:spPr>
          <a:xfrm>
            <a:off x="5151434" y="1491897"/>
            <a:ext cx="4121150" cy="2879725"/>
          </a:xfrm>
          <a:ln w="15875">
            <a:solidFill>
              <a:srgbClr val="000080"/>
            </a:solidFill>
            <a:miter lim="800000"/>
            <a:headEnd/>
            <a:tailEnd/>
          </a:ln>
        </p:spPr>
        <p:txBody>
          <a:bodyPr vert="horz" lIns="91438" tIns="45718" rIns="91438" bIns="45718" rtlCol="0">
            <a:normAutofit fontScale="85000" lnSpcReduction="10000"/>
          </a:bodyPr>
          <a:lstStyle/>
          <a:p>
            <a:pPr eaLnBrk="1" hangingPunct="1">
              <a:lnSpc>
                <a:spcPct val="90000"/>
              </a:lnSpc>
              <a:buFontTx/>
              <a:buNone/>
            </a:pPr>
            <a:r>
              <a:rPr lang="ja-JP" altLang="en-US" sz="2700" dirty="0">
                <a:effectLst>
                  <a:outerShdw blurRad="38100" dist="38100" dir="2700000" algn="tl">
                    <a:srgbClr val="C0C0C0"/>
                  </a:outerShdw>
                </a:effectLst>
              </a:rPr>
              <a:t>ウラニウムなどの大きな原</a:t>
            </a:r>
          </a:p>
          <a:p>
            <a:pPr eaLnBrk="1" hangingPunct="1">
              <a:lnSpc>
                <a:spcPct val="90000"/>
              </a:lnSpc>
              <a:buFontTx/>
              <a:buNone/>
            </a:pPr>
            <a:r>
              <a:rPr lang="ja-JP" altLang="en-US" sz="2700" dirty="0">
                <a:effectLst>
                  <a:outerShdw blurRad="38100" dist="38100" dir="2700000" algn="tl">
                    <a:srgbClr val="C0C0C0"/>
                  </a:outerShdw>
                </a:effectLst>
              </a:rPr>
              <a:t>子核に中性子をぶつけると、</a:t>
            </a:r>
          </a:p>
          <a:p>
            <a:pPr eaLnBrk="1" hangingPunct="1">
              <a:lnSpc>
                <a:spcPct val="90000"/>
              </a:lnSpc>
              <a:buFontTx/>
              <a:buNone/>
            </a:pPr>
            <a:r>
              <a:rPr lang="ja-JP" altLang="en-US" sz="2700" dirty="0">
                <a:effectLst>
                  <a:outerShdw blurRad="38100" dist="38100" dir="2700000" algn="tl">
                    <a:srgbClr val="C0C0C0"/>
                  </a:outerShdw>
                </a:effectLst>
              </a:rPr>
              <a:t>原子核が壊れる（</a:t>
            </a:r>
            <a:r>
              <a:rPr lang="ja-JP" altLang="en-US" sz="2700" dirty="0">
                <a:solidFill>
                  <a:srgbClr val="0000FF"/>
                </a:solidFill>
                <a:effectLst>
                  <a:outerShdw blurRad="38100" dist="38100" dir="2700000" algn="tl">
                    <a:srgbClr val="C0C0C0"/>
                  </a:outerShdw>
                </a:effectLst>
              </a:rPr>
              <a:t>核分裂</a:t>
            </a:r>
            <a:r>
              <a:rPr lang="ja-JP" altLang="en-US" sz="2700" dirty="0">
                <a:effectLst>
                  <a:outerShdw blurRad="38100" dist="38100" dir="2700000" algn="tl">
                    <a:srgbClr val="C0C0C0"/>
                  </a:outerShdw>
                </a:effectLst>
              </a:rPr>
              <a:t>）。</a:t>
            </a:r>
          </a:p>
          <a:p>
            <a:pPr eaLnBrk="1" hangingPunct="1">
              <a:lnSpc>
                <a:spcPct val="90000"/>
              </a:lnSpc>
              <a:buFontTx/>
              <a:buNone/>
            </a:pPr>
            <a:r>
              <a:rPr lang="ja-JP" altLang="en-US" sz="2700" dirty="0">
                <a:effectLst>
                  <a:outerShdw blurRad="38100" dist="38100" dir="2700000" algn="tl">
                    <a:srgbClr val="C0C0C0"/>
                  </a:outerShdw>
                </a:effectLst>
              </a:rPr>
              <a:t>この時、放射線といっしょに、</a:t>
            </a:r>
          </a:p>
          <a:p>
            <a:pPr eaLnBrk="1" hangingPunct="1">
              <a:lnSpc>
                <a:spcPct val="90000"/>
              </a:lnSpc>
              <a:buFontTx/>
              <a:buNone/>
            </a:pPr>
            <a:r>
              <a:rPr lang="ja-JP" altLang="en-US" sz="2700" dirty="0">
                <a:effectLst>
                  <a:outerShdw blurRad="38100" dist="38100" dir="2700000" algn="tl">
                    <a:srgbClr val="C0C0C0"/>
                  </a:outerShdw>
                </a:effectLst>
              </a:rPr>
              <a:t>とても大きなエネルギーが出</a:t>
            </a:r>
          </a:p>
          <a:p>
            <a:pPr eaLnBrk="1" hangingPunct="1">
              <a:lnSpc>
                <a:spcPct val="90000"/>
              </a:lnSpc>
              <a:buFontTx/>
              <a:buNone/>
            </a:pPr>
            <a:r>
              <a:rPr lang="ja-JP" altLang="en-US" sz="2700" dirty="0">
                <a:effectLst>
                  <a:outerShdw blurRad="38100" dist="38100" dir="2700000" algn="tl">
                    <a:srgbClr val="C0C0C0"/>
                  </a:outerShdw>
                </a:effectLst>
              </a:rPr>
              <a:t>る。</a:t>
            </a:r>
          </a:p>
        </p:txBody>
      </p:sp>
      <p:sp>
        <p:nvSpPr>
          <p:cNvPr id="79876" name="Text Box 4">
            <a:extLst>
              <a:ext uri="{FF2B5EF4-FFF2-40B4-BE49-F238E27FC236}">
                <a16:creationId xmlns:a16="http://schemas.microsoft.com/office/drawing/2014/main" id="{086545DD-F85F-46C7-B592-A412ACD30E98}"/>
              </a:ext>
            </a:extLst>
          </p:cNvPr>
          <p:cNvSpPr txBox="1">
            <a:spLocks noChangeArrowheads="1"/>
          </p:cNvSpPr>
          <p:nvPr/>
        </p:nvSpPr>
        <p:spPr bwMode="auto">
          <a:xfrm>
            <a:off x="5749925" y="6165851"/>
            <a:ext cx="3557380" cy="369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8" tIns="45718" rIns="91438" bIns="45718">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455613"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marL="1830388" eaLnBrk="0" hangingPunct="0">
              <a:defRPr kumimoji="1">
                <a:solidFill>
                  <a:schemeClr val="tx1"/>
                </a:solidFill>
                <a:latin typeface="Arial" panose="020B0604020202020204" pitchFamily="34" charset="0"/>
                <a:ea typeface="ＭＳ Ｐゴシック" panose="020B0600070205080204" pitchFamily="50" charset="-128"/>
              </a:defRPr>
            </a:lvl5pPr>
            <a:lvl6pPr marL="22875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7447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2019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6591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801"/>
              <a:t>（「原子力教育を考える会」</a:t>
            </a:r>
            <a:r>
              <a:rPr lang="en-US" altLang="ja-JP" sz="1801"/>
              <a:t>HP</a:t>
            </a:r>
            <a:r>
              <a:rPr lang="ja-JP" altLang="en-US" sz="1801"/>
              <a:t>より）</a:t>
            </a:r>
          </a:p>
        </p:txBody>
      </p:sp>
      <p:pic>
        <p:nvPicPr>
          <p:cNvPr id="79877" name="Picture 5">
            <a:extLst>
              <a:ext uri="{FF2B5EF4-FFF2-40B4-BE49-F238E27FC236}">
                <a16:creationId xmlns:a16="http://schemas.microsoft.com/office/drawing/2014/main" id="{D9681D02-9C24-49FD-BA12-EA5A00123B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416" y="981077"/>
            <a:ext cx="4365625" cy="54006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0179"/>
                                        </p:tgtEl>
                                        <p:attrNameLst>
                                          <p:attrName>style.visibility</p:attrName>
                                        </p:attrNameLst>
                                      </p:cBhvr>
                                      <p:to>
                                        <p:strVal val="visible"/>
                                      </p:to>
                                    </p:set>
                                    <p:anim calcmode="lin" valueType="num">
                                      <p:cBhvr additive="base">
                                        <p:cTn id="7" dur="500" fill="hold"/>
                                        <p:tgtEl>
                                          <p:spTgt spid="50179"/>
                                        </p:tgtEl>
                                        <p:attrNameLst>
                                          <p:attrName>ppt_x</p:attrName>
                                        </p:attrNameLst>
                                      </p:cBhvr>
                                      <p:tavLst>
                                        <p:tav tm="0">
                                          <p:val>
                                            <p:strVal val="1+#ppt_w/2"/>
                                          </p:val>
                                        </p:tav>
                                        <p:tav tm="100000">
                                          <p:val>
                                            <p:strVal val="#ppt_x"/>
                                          </p:val>
                                        </p:tav>
                                      </p:tavLst>
                                    </p:anim>
                                    <p:anim calcmode="lin" valueType="num">
                                      <p:cBhvr additive="base">
                                        <p:cTn id="8" dur="500" fill="hold"/>
                                        <p:tgtEl>
                                          <p:spTgt spid="501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E4F006-E81E-4DD5-87BB-8F17CCEC49A8}"/>
              </a:ext>
            </a:extLst>
          </p:cNvPr>
          <p:cNvSpPr>
            <a:spLocks noGrp="1"/>
          </p:cNvSpPr>
          <p:nvPr>
            <p:ph type="title"/>
          </p:nvPr>
        </p:nvSpPr>
        <p:spPr/>
        <p:txBody>
          <a:bodyPr/>
          <a:lstStyle/>
          <a:p>
            <a:r>
              <a:rPr kumimoji="1" lang="ja-JP" altLang="en-US" dirty="0"/>
              <a:t>教科、総合でどのように原爆を教えるか</a:t>
            </a:r>
          </a:p>
        </p:txBody>
      </p:sp>
      <p:sp>
        <p:nvSpPr>
          <p:cNvPr id="3" name="コンテンツ プレースホルダー 2">
            <a:extLst>
              <a:ext uri="{FF2B5EF4-FFF2-40B4-BE49-F238E27FC236}">
                <a16:creationId xmlns:a16="http://schemas.microsoft.com/office/drawing/2014/main" id="{C61FD8DF-D064-413D-AE87-3893DF9882A3}"/>
              </a:ext>
            </a:extLst>
          </p:cNvPr>
          <p:cNvSpPr>
            <a:spLocks noGrp="1"/>
          </p:cNvSpPr>
          <p:nvPr>
            <p:ph idx="1"/>
          </p:nvPr>
        </p:nvSpPr>
        <p:spPr/>
        <p:txBody>
          <a:bodyPr>
            <a:normAutofit fontScale="92500"/>
          </a:bodyPr>
          <a:lstStyle/>
          <a:p>
            <a:pPr marL="0" indent="0">
              <a:buNone/>
            </a:pPr>
            <a:r>
              <a:rPr lang="ja-JP" altLang="en-US" sz="1600" dirty="0"/>
              <a:t>１　原爆開発計画　　各国の状況　　　　　　　　　　　　　　　　　　　　　　　　</a:t>
            </a:r>
            <a:r>
              <a:rPr lang="en-US" altLang="ja-JP" sz="1600" dirty="0"/>
              <a:t>P3</a:t>
            </a:r>
            <a:r>
              <a:rPr lang="ja-JP" altLang="en-US" sz="1600" dirty="0"/>
              <a:t>～</a:t>
            </a:r>
            <a:r>
              <a:rPr lang="en-US" altLang="ja-JP" sz="1600" dirty="0"/>
              <a:t>4</a:t>
            </a:r>
          </a:p>
          <a:p>
            <a:pPr marL="0" indent="0">
              <a:buNone/>
            </a:pPr>
            <a:r>
              <a:rPr lang="ja-JP" altLang="en-US" sz="1600" dirty="0"/>
              <a:t>　　　</a:t>
            </a:r>
            <a:endParaRPr lang="en-US" altLang="ja-JP" sz="1600" dirty="0"/>
          </a:p>
          <a:p>
            <a:pPr marL="0" indent="0">
              <a:buNone/>
            </a:pPr>
            <a:r>
              <a:rPr lang="ja-JP" altLang="en-US" sz="1600" dirty="0"/>
              <a:t>２　原爆投下目的　　</a:t>
            </a:r>
            <a:r>
              <a:rPr lang="ja-JP" altLang="ja-JP" sz="1600" kern="100" dirty="0">
                <a:latin typeface="游明朝" panose="02020400000000000000" pitchFamily="18" charset="-128"/>
                <a:ea typeface="游明朝" panose="02020400000000000000" pitchFamily="18" charset="-128"/>
                <a:cs typeface="Times New Roman" panose="02020603050405020304" pitchFamily="18" charset="0"/>
              </a:rPr>
              <a:t>対ソ連戦略説，早期終戦説，人体実験説，国家予算説</a:t>
            </a:r>
            <a:r>
              <a:rPr lang="ja-JP" altLang="en-US" sz="1600" dirty="0"/>
              <a:t>　　　　　</a:t>
            </a:r>
            <a:r>
              <a:rPr lang="en-US" altLang="ja-JP" sz="1600" dirty="0"/>
              <a:t>P5</a:t>
            </a:r>
            <a:r>
              <a:rPr lang="ja-JP" altLang="en-US" sz="1600" dirty="0"/>
              <a:t>～</a:t>
            </a:r>
            <a:r>
              <a:rPr lang="en-US" altLang="ja-JP" sz="1600" dirty="0"/>
              <a:t>9</a:t>
            </a:r>
            <a:r>
              <a:rPr lang="ja-JP" altLang="en-US" sz="1600" dirty="0"/>
              <a:t>　　　　　　　　　　　　　　　　　</a:t>
            </a:r>
            <a:endParaRPr lang="en-US" altLang="ja-JP" sz="1600" dirty="0"/>
          </a:p>
          <a:p>
            <a:pPr marL="0" indent="0">
              <a:buNone/>
            </a:pPr>
            <a:r>
              <a:rPr lang="ja-JP" altLang="en-US" sz="1600" dirty="0"/>
              <a:t>　　　</a:t>
            </a:r>
            <a:endParaRPr lang="en-US" altLang="ja-JP" sz="1600" dirty="0"/>
          </a:p>
          <a:p>
            <a:pPr marL="0" indent="0">
              <a:buNone/>
            </a:pPr>
            <a:r>
              <a:rPr lang="ja-JP" altLang="en-US" sz="1600" dirty="0"/>
              <a:t>３　原爆の特徴　　　広島型と長崎型の違い　　　　　　　　　　　　　　　　　　　</a:t>
            </a:r>
            <a:r>
              <a:rPr lang="en-US" altLang="ja-JP" sz="1600" dirty="0"/>
              <a:t>P10</a:t>
            </a:r>
            <a:r>
              <a:rPr lang="ja-JP" altLang="en-US" sz="1600" dirty="0"/>
              <a:t>～</a:t>
            </a:r>
            <a:r>
              <a:rPr lang="en-US" altLang="ja-JP" sz="1600" dirty="0"/>
              <a:t>11</a:t>
            </a:r>
          </a:p>
          <a:p>
            <a:pPr marL="0" indent="0">
              <a:buNone/>
            </a:pPr>
            <a:r>
              <a:rPr lang="ja-JP" altLang="en-US" sz="1100" dirty="0"/>
              <a:t>　　　　</a:t>
            </a:r>
            <a:endParaRPr lang="en-US" altLang="ja-JP" sz="1100" dirty="0"/>
          </a:p>
          <a:p>
            <a:pPr marL="0" indent="0">
              <a:buNone/>
            </a:pPr>
            <a:r>
              <a:rPr lang="ja-JP" altLang="en-US" sz="1600" dirty="0"/>
              <a:t>４　被爆の実相　　　</a:t>
            </a:r>
            <a:r>
              <a:rPr lang="ja-JP" altLang="ja-JP" sz="1600" kern="100" dirty="0">
                <a:latin typeface="游明朝" panose="02020400000000000000" pitchFamily="18" charset="-128"/>
                <a:ea typeface="游明朝" panose="02020400000000000000" pitchFamily="18" charset="-128"/>
                <a:cs typeface="Times New Roman" panose="02020603050405020304" pitchFamily="18" charset="0"/>
              </a:rPr>
              <a:t>爆風</a:t>
            </a:r>
            <a:r>
              <a:rPr lang="ja-JP" altLang="en-US" sz="1600" kern="100" dirty="0">
                <a:latin typeface="游明朝" panose="02020400000000000000" pitchFamily="18" charset="-128"/>
                <a:ea typeface="游明朝" panose="02020400000000000000" pitchFamily="18" charset="-128"/>
                <a:cs typeface="Times New Roman" panose="02020603050405020304" pitchFamily="18" charset="0"/>
              </a:rPr>
              <a:t>、</a:t>
            </a:r>
            <a:r>
              <a:rPr lang="ja-JP" altLang="ja-JP" sz="1600" kern="100" dirty="0">
                <a:latin typeface="游明朝" panose="02020400000000000000" pitchFamily="18" charset="-128"/>
                <a:ea typeface="游明朝" panose="02020400000000000000" pitchFamily="18" charset="-128"/>
                <a:cs typeface="Times New Roman" panose="02020603050405020304" pitchFamily="18" charset="0"/>
              </a:rPr>
              <a:t>熱線</a:t>
            </a:r>
            <a:r>
              <a:rPr lang="ja-JP" altLang="en-US" sz="1600" kern="100" dirty="0">
                <a:latin typeface="游明朝" panose="02020400000000000000" pitchFamily="18" charset="-128"/>
                <a:ea typeface="游明朝" panose="02020400000000000000" pitchFamily="18" charset="-128"/>
                <a:cs typeface="Times New Roman" panose="02020603050405020304" pitchFamily="18" charset="0"/>
              </a:rPr>
              <a:t>、</a:t>
            </a:r>
            <a:r>
              <a:rPr lang="ja-JP" altLang="ja-JP" sz="1600" kern="100" dirty="0">
                <a:latin typeface="游明朝" panose="02020400000000000000" pitchFamily="18" charset="-128"/>
                <a:ea typeface="游明朝" panose="02020400000000000000" pitchFamily="18" charset="-128"/>
                <a:cs typeface="Times New Roman" panose="02020603050405020304" pitchFamily="18" charset="0"/>
              </a:rPr>
              <a:t>放射線</a:t>
            </a:r>
            <a:r>
              <a:rPr lang="ja-JP" altLang="en-US" sz="1600" kern="100" dirty="0">
                <a:latin typeface="游明朝" panose="02020400000000000000" pitchFamily="18" charset="-128"/>
                <a:ea typeface="游明朝" panose="02020400000000000000" pitchFamily="18" charset="-128"/>
                <a:cs typeface="Times New Roman" panose="02020603050405020304" pitchFamily="18" charset="0"/>
              </a:rPr>
              <a:t>（</a:t>
            </a:r>
            <a:r>
              <a:rPr lang="ja-JP" altLang="ja-JP" sz="1600" kern="100" dirty="0">
                <a:latin typeface="游明朝" panose="02020400000000000000" pitchFamily="18" charset="-128"/>
                <a:ea typeface="游明朝" panose="02020400000000000000" pitchFamily="18" charset="-128"/>
                <a:cs typeface="Times New Roman" panose="02020603050405020304" pitchFamily="18" charset="0"/>
              </a:rPr>
              <a:t>後障害について</a:t>
            </a:r>
            <a:r>
              <a:rPr lang="ja-JP" altLang="en-US" sz="1600" kern="100" dirty="0">
                <a:latin typeface="游明朝" panose="02020400000000000000" pitchFamily="18" charset="-128"/>
                <a:ea typeface="游明朝" panose="02020400000000000000" pitchFamily="18" charset="-128"/>
                <a:cs typeface="Times New Roman" panose="02020603050405020304" pitchFamily="18" charset="0"/>
              </a:rPr>
              <a:t>）、</a:t>
            </a:r>
            <a:r>
              <a:rPr lang="ja-JP" altLang="ja-JP" sz="1600" kern="100" dirty="0">
                <a:latin typeface="游明朝" panose="02020400000000000000" pitchFamily="18" charset="-128"/>
                <a:ea typeface="游明朝" panose="02020400000000000000" pitchFamily="18" charset="-128"/>
                <a:cs typeface="Times New Roman" panose="02020603050405020304" pitchFamily="18" charset="0"/>
              </a:rPr>
              <a:t>高熱火災</a:t>
            </a:r>
            <a:r>
              <a:rPr lang="ja-JP" altLang="en-US" sz="1600" kern="100" dirty="0">
                <a:latin typeface="游明朝" panose="02020400000000000000" pitchFamily="18" charset="-128"/>
                <a:ea typeface="游明朝" panose="02020400000000000000" pitchFamily="18" charset="-128"/>
                <a:cs typeface="Times New Roman" panose="02020603050405020304" pitchFamily="18" charset="0"/>
              </a:rPr>
              <a:t>　　　　　　</a:t>
            </a:r>
            <a:r>
              <a:rPr lang="en-US" altLang="ja-JP" sz="1600" dirty="0"/>
              <a:t>P12</a:t>
            </a:r>
            <a:r>
              <a:rPr lang="ja-JP" altLang="en-US" sz="1600" dirty="0"/>
              <a:t>～</a:t>
            </a:r>
            <a:r>
              <a:rPr lang="en-US" altLang="ja-JP" sz="1600" dirty="0"/>
              <a:t>17</a:t>
            </a:r>
            <a:endParaRPr lang="ja-JP" altLang="ja-JP" sz="1600" kern="100" dirty="0">
              <a:latin typeface="游明朝" panose="02020400000000000000" pitchFamily="18" charset="-128"/>
              <a:ea typeface="游明朝" panose="02020400000000000000" pitchFamily="18" charset="-128"/>
              <a:cs typeface="Times New Roman" panose="02020603050405020304" pitchFamily="18" charset="0"/>
            </a:endParaRPr>
          </a:p>
          <a:p>
            <a:pPr marL="0" indent="0">
              <a:buNone/>
            </a:pPr>
            <a:r>
              <a:rPr lang="ja-JP" altLang="en-US" sz="1600" dirty="0"/>
              <a:t>　　　　　　　　　　　　　　　　　　　　　　　　　</a:t>
            </a:r>
            <a:endParaRPr lang="en-US" altLang="ja-JP" sz="1600" dirty="0"/>
          </a:p>
          <a:p>
            <a:pPr marL="0" indent="0">
              <a:buNone/>
            </a:pPr>
            <a:r>
              <a:rPr lang="ja-JP" altLang="en-US" sz="1600" dirty="0"/>
              <a:t>５　放射線の影響　　　　　　　　　　　　　　　　　　　　　　　　　　　　　　　</a:t>
            </a:r>
            <a:r>
              <a:rPr lang="en-US" altLang="ja-JP" sz="1600" dirty="0"/>
              <a:t>P18</a:t>
            </a:r>
            <a:r>
              <a:rPr lang="ja-JP" altLang="en-US" sz="1600" dirty="0"/>
              <a:t>～</a:t>
            </a:r>
            <a:r>
              <a:rPr lang="en-US" altLang="ja-JP" sz="1600" dirty="0"/>
              <a:t>28</a:t>
            </a:r>
          </a:p>
          <a:p>
            <a:pPr marL="0" indent="0">
              <a:buNone/>
            </a:pPr>
            <a:endParaRPr lang="en-US" altLang="ja-JP" sz="1600" dirty="0"/>
          </a:p>
          <a:p>
            <a:pPr marL="0" indent="0">
              <a:buNone/>
            </a:pPr>
            <a:r>
              <a:rPr lang="ja-JP" altLang="en-US" sz="1600" dirty="0"/>
              <a:t>６　現代につながる核被害　　　　　　　　　　　　　　　　　　　　　　　　　　　</a:t>
            </a:r>
            <a:r>
              <a:rPr lang="en-US" altLang="ja-JP" sz="1600" dirty="0"/>
              <a:t>P29</a:t>
            </a:r>
            <a:r>
              <a:rPr lang="ja-JP" altLang="en-US" sz="1600" dirty="0"/>
              <a:t>～</a:t>
            </a:r>
            <a:r>
              <a:rPr lang="en-US" altLang="ja-JP" sz="1600" dirty="0"/>
              <a:t>47</a:t>
            </a:r>
          </a:p>
          <a:p>
            <a:pPr marL="0" indent="0">
              <a:buNone/>
            </a:pPr>
            <a:r>
              <a:rPr lang="ja-JP" altLang="en-US" sz="1600" dirty="0"/>
              <a:t>　　　　①佐々木禎子さん、原爆症、②第五福竜丸と原水禁運動、③東日本大震災と原発事故</a:t>
            </a:r>
            <a:endParaRPr lang="en-US" altLang="ja-JP" sz="1600" dirty="0"/>
          </a:p>
          <a:p>
            <a:pPr marL="0" indent="0">
              <a:buNone/>
            </a:pPr>
            <a:r>
              <a:rPr lang="ja-JP" altLang="en-US" sz="1600" dirty="0"/>
              <a:t>　　　　④核兵器はなくせる！？</a:t>
            </a:r>
          </a:p>
          <a:p>
            <a:pPr marL="0" indent="0">
              <a:buNone/>
            </a:pPr>
            <a:endParaRPr lang="ja-JP" altLang="en-US" sz="1600" dirty="0"/>
          </a:p>
        </p:txBody>
      </p:sp>
    </p:spTree>
    <p:extLst>
      <p:ext uri="{BB962C8B-B14F-4D97-AF65-F5344CB8AC3E}">
        <p14:creationId xmlns:p14="http://schemas.microsoft.com/office/powerpoint/2010/main" val="1288617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2957CAB8-67C5-44BD-B539-F2BD6EA50AB8}"/>
              </a:ext>
            </a:extLst>
          </p:cNvPr>
          <p:cNvSpPr>
            <a:spLocks noGrp="1" noChangeArrowheads="1"/>
          </p:cNvSpPr>
          <p:nvPr>
            <p:ph type="title" idx="4294967295"/>
          </p:nvPr>
        </p:nvSpPr>
        <p:spPr>
          <a:xfrm>
            <a:off x="1674813" y="190500"/>
            <a:ext cx="8231187" cy="631825"/>
          </a:xfrm>
        </p:spPr>
        <p:txBody>
          <a:bodyPr vert="horz" lIns="91438" tIns="45718" rIns="91438" bIns="45718" rtlCol="0" anchor="ctr">
            <a:normAutofit fontScale="90000"/>
          </a:bodyPr>
          <a:lstStyle/>
          <a:p>
            <a:pPr eaLnBrk="1" hangingPunct="1"/>
            <a:r>
              <a:rPr lang="ja-JP" altLang="ja-JP" sz="3200">
                <a:solidFill>
                  <a:srgbClr val="3333FF"/>
                </a:solidFill>
                <a:effectLst>
                  <a:outerShdw blurRad="38100" dist="38100" dir="2700000" algn="tl">
                    <a:srgbClr val="C0C0C0"/>
                  </a:outerShdw>
                </a:effectLst>
              </a:rPr>
              <a:t>放射線ってどんなもの？（核分裂・連鎖反応）</a:t>
            </a:r>
          </a:p>
        </p:txBody>
      </p:sp>
      <p:sp>
        <p:nvSpPr>
          <p:cNvPr id="62467" name="Rectangle 3">
            <a:extLst>
              <a:ext uri="{FF2B5EF4-FFF2-40B4-BE49-F238E27FC236}">
                <a16:creationId xmlns:a16="http://schemas.microsoft.com/office/drawing/2014/main" id="{E4E5E3C5-92FF-44D8-99B9-9DA7B1C82A42}"/>
              </a:ext>
            </a:extLst>
          </p:cNvPr>
          <p:cNvSpPr>
            <a:spLocks noGrp="1" noChangeArrowheads="1"/>
          </p:cNvSpPr>
          <p:nvPr>
            <p:ph type="body" idx="4294967295"/>
          </p:nvPr>
        </p:nvSpPr>
        <p:spPr>
          <a:xfrm>
            <a:off x="6715302" y="1165806"/>
            <a:ext cx="2592387" cy="5256212"/>
          </a:xfrm>
          <a:ln w="15875">
            <a:solidFill>
              <a:srgbClr val="000080"/>
            </a:solidFill>
            <a:miter lim="800000"/>
            <a:headEnd/>
            <a:tailEnd/>
          </a:ln>
        </p:spPr>
        <p:txBody>
          <a:bodyPr vert="horz" lIns="91438" tIns="45718" rIns="91438" bIns="45718" rtlCol="0">
            <a:normAutofit fontScale="92500" lnSpcReduction="10000"/>
          </a:bodyPr>
          <a:lstStyle/>
          <a:p>
            <a:pPr eaLnBrk="1" hangingPunct="1">
              <a:lnSpc>
                <a:spcPct val="80000"/>
              </a:lnSpc>
              <a:buFontTx/>
              <a:buNone/>
            </a:pPr>
            <a:r>
              <a:rPr lang="ja-JP" altLang="en-US" sz="2300" dirty="0">
                <a:effectLst>
                  <a:outerShdw blurRad="38100" dist="38100" dir="2700000" algn="tl">
                    <a:srgbClr val="C0C0C0"/>
                  </a:outerShdw>
                </a:effectLst>
              </a:rPr>
              <a:t>・ウラニウム原子が</a:t>
            </a:r>
          </a:p>
          <a:p>
            <a:pPr eaLnBrk="1" hangingPunct="1">
              <a:lnSpc>
                <a:spcPct val="80000"/>
              </a:lnSpc>
              <a:buFontTx/>
              <a:buNone/>
            </a:pPr>
            <a:r>
              <a:rPr lang="ja-JP" altLang="en-US" sz="2300" dirty="0">
                <a:effectLst>
                  <a:outerShdw blurRad="38100" dist="38100" dir="2700000" algn="tl">
                    <a:srgbClr val="C0C0C0"/>
                  </a:outerShdw>
                </a:effectLst>
              </a:rPr>
              <a:t>分裂する時に飛び</a:t>
            </a:r>
          </a:p>
          <a:p>
            <a:pPr eaLnBrk="1" hangingPunct="1">
              <a:lnSpc>
                <a:spcPct val="80000"/>
              </a:lnSpc>
              <a:buFontTx/>
              <a:buNone/>
            </a:pPr>
            <a:r>
              <a:rPr lang="ja-JP" altLang="en-US" sz="2300" dirty="0">
                <a:effectLst>
                  <a:outerShdw blurRad="38100" dist="38100" dir="2700000" algn="tl">
                    <a:srgbClr val="C0C0C0"/>
                  </a:outerShdw>
                </a:effectLst>
              </a:rPr>
              <a:t>出した中性子が、他</a:t>
            </a:r>
          </a:p>
          <a:p>
            <a:pPr eaLnBrk="1" hangingPunct="1">
              <a:lnSpc>
                <a:spcPct val="80000"/>
              </a:lnSpc>
              <a:buFontTx/>
              <a:buNone/>
            </a:pPr>
            <a:r>
              <a:rPr lang="ja-JP" altLang="en-US" sz="2300" dirty="0">
                <a:effectLst>
                  <a:outerShdw blurRad="38100" dist="38100" dir="2700000" algn="tl">
                    <a:srgbClr val="C0C0C0"/>
                  </a:outerShdw>
                </a:effectLst>
              </a:rPr>
              <a:t>のウラニウム原子</a:t>
            </a:r>
          </a:p>
          <a:p>
            <a:pPr eaLnBrk="1" hangingPunct="1">
              <a:lnSpc>
                <a:spcPct val="80000"/>
              </a:lnSpc>
              <a:buFontTx/>
              <a:buNone/>
            </a:pPr>
            <a:r>
              <a:rPr lang="ja-JP" altLang="en-US" sz="2300" dirty="0">
                <a:effectLst>
                  <a:outerShdw blurRad="38100" dist="38100" dir="2700000" algn="tl">
                    <a:srgbClr val="C0C0C0"/>
                  </a:outerShdw>
                </a:effectLst>
              </a:rPr>
              <a:t>核にぶつかると、原</a:t>
            </a:r>
          </a:p>
          <a:p>
            <a:pPr eaLnBrk="1" hangingPunct="1">
              <a:lnSpc>
                <a:spcPct val="80000"/>
              </a:lnSpc>
              <a:buFontTx/>
              <a:buNone/>
            </a:pPr>
            <a:r>
              <a:rPr lang="ja-JP" altLang="en-US" sz="2300" dirty="0">
                <a:effectLst>
                  <a:outerShdw blurRad="38100" dist="38100" dir="2700000" algn="tl">
                    <a:srgbClr val="C0C0C0"/>
                  </a:outerShdw>
                </a:effectLst>
              </a:rPr>
              <a:t>子核も核分裂する。</a:t>
            </a:r>
          </a:p>
          <a:p>
            <a:pPr eaLnBrk="1" hangingPunct="1">
              <a:lnSpc>
                <a:spcPct val="80000"/>
              </a:lnSpc>
              <a:buFontTx/>
              <a:buNone/>
            </a:pPr>
            <a:r>
              <a:rPr lang="ja-JP" altLang="en-US" sz="2300" dirty="0">
                <a:effectLst>
                  <a:outerShdw blurRad="38100" dist="38100" dir="2700000" algn="tl">
                    <a:srgbClr val="C0C0C0"/>
                  </a:outerShdw>
                </a:effectLst>
              </a:rPr>
              <a:t>・これが次々にくり</a:t>
            </a:r>
          </a:p>
          <a:p>
            <a:pPr eaLnBrk="1" hangingPunct="1">
              <a:lnSpc>
                <a:spcPct val="80000"/>
              </a:lnSpc>
              <a:buFontTx/>
              <a:buNone/>
            </a:pPr>
            <a:r>
              <a:rPr lang="ja-JP" altLang="en-US" sz="2300" dirty="0">
                <a:effectLst>
                  <a:outerShdw blurRad="38100" dist="38100" dir="2700000" algn="tl">
                    <a:srgbClr val="C0C0C0"/>
                  </a:outerShdw>
                </a:effectLst>
              </a:rPr>
              <a:t>返されて、全体とし</a:t>
            </a:r>
          </a:p>
          <a:p>
            <a:pPr eaLnBrk="1" hangingPunct="1">
              <a:lnSpc>
                <a:spcPct val="80000"/>
              </a:lnSpc>
              <a:buFontTx/>
              <a:buNone/>
            </a:pPr>
            <a:r>
              <a:rPr lang="ja-JP" altLang="en-US" sz="2300" dirty="0">
                <a:effectLst>
                  <a:outerShdw blurRad="38100" dist="38100" dir="2700000" algn="tl">
                    <a:srgbClr val="C0C0C0"/>
                  </a:outerShdw>
                </a:effectLst>
              </a:rPr>
              <a:t>て大きなエネルギー</a:t>
            </a:r>
          </a:p>
          <a:p>
            <a:pPr eaLnBrk="1" hangingPunct="1">
              <a:lnSpc>
                <a:spcPct val="80000"/>
              </a:lnSpc>
              <a:buFontTx/>
              <a:buNone/>
            </a:pPr>
            <a:r>
              <a:rPr lang="ja-JP" altLang="en-US" sz="2300" dirty="0">
                <a:effectLst>
                  <a:outerShdw blurRad="38100" dist="38100" dir="2700000" algn="tl">
                    <a:srgbClr val="C0C0C0"/>
                  </a:outerShdw>
                </a:effectLst>
              </a:rPr>
              <a:t>と放射線を出す（</a:t>
            </a:r>
            <a:r>
              <a:rPr lang="ja-JP" altLang="en-US" sz="2300" dirty="0">
                <a:solidFill>
                  <a:srgbClr val="0000FF"/>
                </a:solidFill>
                <a:effectLst>
                  <a:outerShdw blurRad="38100" dist="38100" dir="2700000" algn="tl">
                    <a:srgbClr val="C0C0C0"/>
                  </a:outerShdw>
                </a:effectLst>
              </a:rPr>
              <a:t>連</a:t>
            </a:r>
          </a:p>
          <a:p>
            <a:pPr eaLnBrk="1" hangingPunct="1">
              <a:lnSpc>
                <a:spcPct val="80000"/>
              </a:lnSpc>
              <a:buFontTx/>
              <a:buNone/>
            </a:pPr>
            <a:r>
              <a:rPr lang="ja-JP" altLang="en-US" sz="2300" dirty="0">
                <a:solidFill>
                  <a:srgbClr val="0000FF"/>
                </a:solidFill>
                <a:effectLst>
                  <a:outerShdw blurRad="38100" dist="38100" dir="2700000" algn="tl">
                    <a:srgbClr val="C0C0C0"/>
                  </a:outerShdw>
                </a:effectLst>
              </a:rPr>
              <a:t>鎖反応</a:t>
            </a:r>
            <a:r>
              <a:rPr lang="ja-JP" altLang="en-US" sz="2300" dirty="0">
                <a:effectLst>
                  <a:outerShdw blurRad="38100" dist="38100" dir="2700000" algn="tl">
                    <a:srgbClr val="C0C0C0"/>
                  </a:outerShdw>
                </a:effectLst>
              </a:rPr>
              <a:t>）。</a:t>
            </a:r>
          </a:p>
          <a:p>
            <a:pPr eaLnBrk="1" hangingPunct="1">
              <a:lnSpc>
                <a:spcPct val="80000"/>
              </a:lnSpc>
              <a:buFontTx/>
              <a:buNone/>
            </a:pPr>
            <a:r>
              <a:rPr lang="ja-JP" altLang="en-US" sz="2300" dirty="0">
                <a:effectLst>
                  <a:outerShdw blurRad="38100" dist="38100" dir="2700000" algn="tl">
                    <a:srgbClr val="C0C0C0"/>
                  </a:outerShdw>
                </a:effectLst>
              </a:rPr>
              <a:t>・放射線にはアル</a:t>
            </a:r>
          </a:p>
          <a:p>
            <a:pPr eaLnBrk="1" hangingPunct="1">
              <a:lnSpc>
                <a:spcPct val="80000"/>
              </a:lnSpc>
              <a:buFontTx/>
              <a:buNone/>
            </a:pPr>
            <a:r>
              <a:rPr lang="ja-JP" altLang="en-US" sz="2300" dirty="0">
                <a:effectLst>
                  <a:outerShdw blurRad="38100" dist="38100" dir="2700000" algn="tl">
                    <a:srgbClr val="C0C0C0"/>
                  </a:outerShdw>
                </a:effectLst>
              </a:rPr>
              <a:t>ファー線、ベータ線、</a:t>
            </a:r>
          </a:p>
          <a:p>
            <a:pPr eaLnBrk="1" hangingPunct="1">
              <a:lnSpc>
                <a:spcPct val="80000"/>
              </a:lnSpc>
              <a:buFontTx/>
              <a:buNone/>
            </a:pPr>
            <a:r>
              <a:rPr lang="ja-JP" altLang="en-US" sz="2300" dirty="0">
                <a:effectLst>
                  <a:outerShdw blurRad="38100" dist="38100" dir="2700000" algn="tl">
                    <a:srgbClr val="C0C0C0"/>
                  </a:outerShdw>
                </a:effectLst>
              </a:rPr>
              <a:t>ガンマ線がある。</a:t>
            </a:r>
          </a:p>
        </p:txBody>
      </p:sp>
      <p:sp>
        <p:nvSpPr>
          <p:cNvPr id="81924" name="Text Box 4">
            <a:extLst>
              <a:ext uri="{FF2B5EF4-FFF2-40B4-BE49-F238E27FC236}">
                <a16:creationId xmlns:a16="http://schemas.microsoft.com/office/drawing/2014/main" id="{F8B61D07-9E3C-42F6-B649-5F200F5AA9D4}"/>
              </a:ext>
            </a:extLst>
          </p:cNvPr>
          <p:cNvSpPr txBox="1">
            <a:spLocks noChangeArrowheads="1"/>
          </p:cNvSpPr>
          <p:nvPr/>
        </p:nvSpPr>
        <p:spPr bwMode="auto">
          <a:xfrm>
            <a:off x="831851" y="6237290"/>
            <a:ext cx="3557380" cy="369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8" tIns="45718" rIns="91438" bIns="45718">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455613"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marL="1830388" eaLnBrk="0" hangingPunct="0">
              <a:defRPr kumimoji="1">
                <a:solidFill>
                  <a:schemeClr val="tx1"/>
                </a:solidFill>
                <a:latin typeface="Arial" panose="020B0604020202020204" pitchFamily="34" charset="0"/>
                <a:ea typeface="ＭＳ Ｐゴシック" panose="020B0600070205080204" pitchFamily="50" charset="-128"/>
              </a:defRPr>
            </a:lvl5pPr>
            <a:lvl6pPr marL="22875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7447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2019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6591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801"/>
              <a:t>（「原子力教育を考える会」</a:t>
            </a:r>
            <a:r>
              <a:rPr lang="en-US" altLang="ja-JP" sz="1801"/>
              <a:t>HP</a:t>
            </a:r>
            <a:r>
              <a:rPr lang="ja-JP" altLang="en-US" sz="1801"/>
              <a:t>より）</a:t>
            </a:r>
          </a:p>
        </p:txBody>
      </p:sp>
      <p:pic>
        <p:nvPicPr>
          <p:cNvPr id="81925" name="Picture 5">
            <a:extLst>
              <a:ext uri="{FF2B5EF4-FFF2-40B4-BE49-F238E27FC236}">
                <a16:creationId xmlns:a16="http://schemas.microsoft.com/office/drawing/2014/main" id="{211DE87C-CB8D-4540-BCFD-C8A41D2531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6" y="1001716"/>
            <a:ext cx="6048375" cy="5235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Effect transition="in" filter="wipe(left)">
                                      <p:cBhvr>
                                        <p:cTn id="7" dur="500"/>
                                        <p:tgtEl>
                                          <p:spTgt spid="624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2467">
                                            <p:txEl>
                                              <p:pRg st="1" end="1"/>
                                            </p:txEl>
                                          </p:spTgt>
                                        </p:tgtEl>
                                        <p:attrNameLst>
                                          <p:attrName>style.visibility</p:attrName>
                                        </p:attrNameLst>
                                      </p:cBhvr>
                                      <p:to>
                                        <p:strVal val="visible"/>
                                      </p:to>
                                    </p:set>
                                    <p:animEffect transition="in" filter="wipe(left)">
                                      <p:cBhvr>
                                        <p:cTn id="12" dur="500"/>
                                        <p:tgtEl>
                                          <p:spTgt spid="624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2467">
                                            <p:txEl>
                                              <p:pRg st="2" end="2"/>
                                            </p:txEl>
                                          </p:spTgt>
                                        </p:tgtEl>
                                        <p:attrNameLst>
                                          <p:attrName>style.visibility</p:attrName>
                                        </p:attrNameLst>
                                      </p:cBhvr>
                                      <p:to>
                                        <p:strVal val="visible"/>
                                      </p:to>
                                    </p:set>
                                    <p:animEffect transition="in" filter="wipe(left)">
                                      <p:cBhvr>
                                        <p:cTn id="17" dur="500"/>
                                        <p:tgtEl>
                                          <p:spTgt spid="6246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2467">
                                            <p:txEl>
                                              <p:pRg st="3" end="3"/>
                                            </p:txEl>
                                          </p:spTgt>
                                        </p:tgtEl>
                                        <p:attrNameLst>
                                          <p:attrName>style.visibility</p:attrName>
                                        </p:attrNameLst>
                                      </p:cBhvr>
                                      <p:to>
                                        <p:strVal val="visible"/>
                                      </p:to>
                                    </p:set>
                                    <p:animEffect transition="in" filter="wipe(left)">
                                      <p:cBhvr>
                                        <p:cTn id="22" dur="500"/>
                                        <p:tgtEl>
                                          <p:spTgt spid="6246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2467">
                                            <p:txEl>
                                              <p:pRg st="4" end="4"/>
                                            </p:txEl>
                                          </p:spTgt>
                                        </p:tgtEl>
                                        <p:attrNameLst>
                                          <p:attrName>style.visibility</p:attrName>
                                        </p:attrNameLst>
                                      </p:cBhvr>
                                      <p:to>
                                        <p:strVal val="visible"/>
                                      </p:to>
                                    </p:set>
                                    <p:animEffect transition="in" filter="wipe(left)">
                                      <p:cBhvr>
                                        <p:cTn id="27" dur="500"/>
                                        <p:tgtEl>
                                          <p:spTgt spid="6246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2467">
                                            <p:txEl>
                                              <p:pRg st="5" end="5"/>
                                            </p:txEl>
                                          </p:spTgt>
                                        </p:tgtEl>
                                        <p:attrNameLst>
                                          <p:attrName>style.visibility</p:attrName>
                                        </p:attrNameLst>
                                      </p:cBhvr>
                                      <p:to>
                                        <p:strVal val="visible"/>
                                      </p:to>
                                    </p:set>
                                    <p:animEffect transition="in" filter="wipe(left)">
                                      <p:cBhvr>
                                        <p:cTn id="32" dur="500"/>
                                        <p:tgtEl>
                                          <p:spTgt spid="6246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2467">
                                            <p:txEl>
                                              <p:pRg st="6" end="6"/>
                                            </p:txEl>
                                          </p:spTgt>
                                        </p:tgtEl>
                                        <p:attrNameLst>
                                          <p:attrName>style.visibility</p:attrName>
                                        </p:attrNameLst>
                                      </p:cBhvr>
                                      <p:to>
                                        <p:strVal val="visible"/>
                                      </p:to>
                                    </p:set>
                                    <p:animEffect transition="in" filter="wipe(left)">
                                      <p:cBhvr>
                                        <p:cTn id="37" dur="500"/>
                                        <p:tgtEl>
                                          <p:spTgt spid="62467">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2467">
                                            <p:txEl>
                                              <p:pRg st="7" end="7"/>
                                            </p:txEl>
                                          </p:spTgt>
                                        </p:tgtEl>
                                        <p:attrNameLst>
                                          <p:attrName>style.visibility</p:attrName>
                                        </p:attrNameLst>
                                      </p:cBhvr>
                                      <p:to>
                                        <p:strVal val="visible"/>
                                      </p:to>
                                    </p:set>
                                    <p:animEffect transition="in" filter="wipe(left)">
                                      <p:cBhvr>
                                        <p:cTn id="42" dur="500"/>
                                        <p:tgtEl>
                                          <p:spTgt spid="62467">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2467">
                                            <p:txEl>
                                              <p:pRg st="8" end="8"/>
                                            </p:txEl>
                                          </p:spTgt>
                                        </p:tgtEl>
                                        <p:attrNameLst>
                                          <p:attrName>style.visibility</p:attrName>
                                        </p:attrNameLst>
                                      </p:cBhvr>
                                      <p:to>
                                        <p:strVal val="visible"/>
                                      </p:to>
                                    </p:set>
                                    <p:animEffect transition="in" filter="wipe(left)">
                                      <p:cBhvr>
                                        <p:cTn id="47" dur="500"/>
                                        <p:tgtEl>
                                          <p:spTgt spid="62467">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2467">
                                            <p:txEl>
                                              <p:pRg st="9" end="9"/>
                                            </p:txEl>
                                          </p:spTgt>
                                        </p:tgtEl>
                                        <p:attrNameLst>
                                          <p:attrName>style.visibility</p:attrName>
                                        </p:attrNameLst>
                                      </p:cBhvr>
                                      <p:to>
                                        <p:strVal val="visible"/>
                                      </p:to>
                                    </p:set>
                                    <p:animEffect transition="in" filter="wipe(left)">
                                      <p:cBhvr>
                                        <p:cTn id="52" dur="500"/>
                                        <p:tgtEl>
                                          <p:spTgt spid="62467">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62467">
                                            <p:txEl>
                                              <p:pRg st="10" end="10"/>
                                            </p:txEl>
                                          </p:spTgt>
                                        </p:tgtEl>
                                        <p:attrNameLst>
                                          <p:attrName>style.visibility</p:attrName>
                                        </p:attrNameLst>
                                      </p:cBhvr>
                                      <p:to>
                                        <p:strVal val="visible"/>
                                      </p:to>
                                    </p:set>
                                    <p:animEffect transition="in" filter="wipe(left)">
                                      <p:cBhvr>
                                        <p:cTn id="57" dur="500"/>
                                        <p:tgtEl>
                                          <p:spTgt spid="62467">
                                            <p:txEl>
                                              <p:pRg st="10" end="10"/>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62467">
                                            <p:txEl>
                                              <p:pRg st="11" end="11"/>
                                            </p:txEl>
                                          </p:spTgt>
                                        </p:tgtEl>
                                        <p:attrNameLst>
                                          <p:attrName>style.visibility</p:attrName>
                                        </p:attrNameLst>
                                      </p:cBhvr>
                                      <p:to>
                                        <p:strVal val="visible"/>
                                      </p:to>
                                    </p:set>
                                    <p:animEffect transition="in" filter="wipe(left)">
                                      <p:cBhvr>
                                        <p:cTn id="62" dur="500"/>
                                        <p:tgtEl>
                                          <p:spTgt spid="62467">
                                            <p:txEl>
                                              <p:pRg st="11" end="11"/>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62467">
                                            <p:txEl>
                                              <p:pRg st="12" end="12"/>
                                            </p:txEl>
                                          </p:spTgt>
                                        </p:tgtEl>
                                        <p:attrNameLst>
                                          <p:attrName>style.visibility</p:attrName>
                                        </p:attrNameLst>
                                      </p:cBhvr>
                                      <p:to>
                                        <p:strVal val="visible"/>
                                      </p:to>
                                    </p:set>
                                    <p:animEffect transition="in" filter="wipe(left)">
                                      <p:cBhvr>
                                        <p:cTn id="67" dur="500"/>
                                        <p:tgtEl>
                                          <p:spTgt spid="62467">
                                            <p:txEl>
                                              <p:pRg st="12" end="12"/>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62467">
                                            <p:txEl>
                                              <p:pRg st="13" end="13"/>
                                            </p:txEl>
                                          </p:spTgt>
                                        </p:tgtEl>
                                        <p:attrNameLst>
                                          <p:attrName>style.visibility</p:attrName>
                                        </p:attrNameLst>
                                      </p:cBhvr>
                                      <p:to>
                                        <p:strVal val="visible"/>
                                      </p:to>
                                    </p:set>
                                    <p:animEffect transition="in" filter="wipe(left)">
                                      <p:cBhvr>
                                        <p:cTn id="72" dur="500"/>
                                        <p:tgtEl>
                                          <p:spTgt spid="62467">
                                            <p:txEl>
                                              <p:pRg st="13" end="13"/>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62467">
                                            <p:bg/>
                                          </p:spTgt>
                                        </p:tgtEl>
                                        <p:attrNameLst>
                                          <p:attrName>style.visibility</p:attrName>
                                        </p:attrNameLst>
                                      </p:cBhvr>
                                      <p:to>
                                        <p:strVal val="visible"/>
                                      </p:to>
                                    </p:set>
                                    <p:animEffect transition="in" filter="wipe(left)">
                                      <p:cBhvr>
                                        <p:cTn id="77" dur="500"/>
                                        <p:tgtEl>
                                          <p:spTgt spid="62467">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91272CA5-2835-476E-AA3D-BEBA6DD586DF}"/>
              </a:ext>
            </a:extLst>
          </p:cNvPr>
          <p:cNvSpPr>
            <a:spLocks noGrp="1" noChangeArrowheads="1"/>
          </p:cNvSpPr>
          <p:nvPr>
            <p:ph type="title" idx="4294967295"/>
          </p:nvPr>
        </p:nvSpPr>
        <p:spPr>
          <a:xfrm>
            <a:off x="0" y="274638"/>
            <a:ext cx="8229600" cy="560387"/>
          </a:xfrm>
        </p:spPr>
        <p:txBody>
          <a:bodyPr>
            <a:normAutofit fontScale="90000"/>
          </a:bodyPr>
          <a:lstStyle/>
          <a:p>
            <a:pPr eaLnBrk="1" hangingPunct="1">
              <a:defRPr/>
            </a:pPr>
            <a:r>
              <a:rPr lang="ja-JP" altLang="en-US" sz="4000" dirty="0">
                <a:solidFill>
                  <a:srgbClr val="FF0000"/>
                </a:solidFill>
                <a:effectLst>
                  <a:outerShdw blurRad="38100" dist="38100" dir="2700000" algn="tl">
                    <a:srgbClr val="C0C0C0"/>
                  </a:outerShdw>
                </a:effectLst>
              </a:rPr>
              <a:t>放射線の性質</a:t>
            </a:r>
          </a:p>
        </p:txBody>
      </p:sp>
      <p:pic>
        <p:nvPicPr>
          <p:cNvPr id="12296" name="Picture 8">
            <a:extLst>
              <a:ext uri="{FF2B5EF4-FFF2-40B4-BE49-F238E27FC236}">
                <a16:creationId xmlns:a16="http://schemas.microsoft.com/office/drawing/2014/main" id="{8CC28E95-A5F0-4C04-998F-22F4222ED0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51" y="1196978"/>
            <a:ext cx="8569326" cy="4627563"/>
          </a:xfrm>
          <a:prstGeom prst="rect">
            <a:avLst/>
          </a:prstGeom>
          <a:noFill/>
          <a:extLst>
            <a:ext uri="{909E8E84-426E-40DD-AFC4-6F175D3DCCD1}">
              <a14:hiddenFill xmlns:a14="http://schemas.microsoft.com/office/drawing/2010/main">
                <a:solidFill>
                  <a:srgbClr val="FFFFFF"/>
                </a:solidFill>
              </a14:hiddenFill>
            </a:ext>
          </a:extLst>
        </p:spPr>
      </p:pic>
      <p:sp>
        <p:nvSpPr>
          <p:cNvPr id="12297" name="Text Box 9">
            <a:extLst>
              <a:ext uri="{FF2B5EF4-FFF2-40B4-BE49-F238E27FC236}">
                <a16:creationId xmlns:a16="http://schemas.microsoft.com/office/drawing/2014/main" id="{9DA87C6C-A7C9-4F84-B877-F8DFA393CB14}"/>
              </a:ext>
            </a:extLst>
          </p:cNvPr>
          <p:cNvSpPr txBox="1">
            <a:spLocks noChangeArrowheads="1"/>
          </p:cNvSpPr>
          <p:nvPr/>
        </p:nvSpPr>
        <p:spPr bwMode="auto">
          <a:xfrm>
            <a:off x="5457828" y="5949951"/>
            <a:ext cx="4201791" cy="369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801"/>
              <a:t>（「原子力教育を考える会」</a:t>
            </a:r>
            <a:r>
              <a:rPr lang="en-US" altLang="ja-JP" sz="1801"/>
              <a:t>HP</a:t>
            </a:r>
            <a:r>
              <a:rPr lang="ja-JP" altLang="en-US" sz="1801"/>
              <a:t>より）</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図 3" descr="外部＆内部被曝.jpg">
            <a:extLst>
              <a:ext uri="{FF2B5EF4-FFF2-40B4-BE49-F238E27FC236}">
                <a16:creationId xmlns:a16="http://schemas.microsoft.com/office/drawing/2014/main" id="{6AF9295C-C528-4B9E-B65E-9E1D8BA8B35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3414" y="333378"/>
            <a:ext cx="5562601" cy="592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1" name="Text Box 3">
            <a:extLst>
              <a:ext uri="{FF2B5EF4-FFF2-40B4-BE49-F238E27FC236}">
                <a16:creationId xmlns:a16="http://schemas.microsoft.com/office/drawing/2014/main" id="{C2BBEC44-7EF1-4177-8E36-6279D229975A}"/>
              </a:ext>
            </a:extLst>
          </p:cNvPr>
          <p:cNvSpPr txBox="1">
            <a:spLocks noChangeArrowheads="1"/>
          </p:cNvSpPr>
          <p:nvPr/>
        </p:nvSpPr>
        <p:spPr bwMode="auto">
          <a:xfrm>
            <a:off x="5949951" y="6092826"/>
            <a:ext cx="3557380" cy="369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8" tIns="45718" rIns="91438" bIns="45718">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455613"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marL="1830388" eaLnBrk="0" hangingPunct="0">
              <a:defRPr kumimoji="1">
                <a:solidFill>
                  <a:schemeClr val="tx1"/>
                </a:solidFill>
                <a:latin typeface="Arial" panose="020B0604020202020204" pitchFamily="34" charset="0"/>
                <a:ea typeface="ＭＳ Ｐゴシック" panose="020B0600070205080204" pitchFamily="50" charset="-128"/>
              </a:defRPr>
            </a:lvl5pPr>
            <a:lvl6pPr marL="22875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7447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2019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6591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801"/>
              <a:t>（「原子力教育を考える会」</a:t>
            </a:r>
            <a:r>
              <a:rPr lang="en-US" altLang="ja-JP" sz="1801"/>
              <a:t>HP</a:t>
            </a:r>
            <a:r>
              <a:rPr lang="ja-JP" altLang="en-US" sz="1801"/>
              <a:t>より）</a:t>
            </a:r>
          </a:p>
        </p:txBody>
      </p:sp>
      <p:sp>
        <p:nvSpPr>
          <p:cNvPr id="83972" name="Text Box 4">
            <a:extLst>
              <a:ext uri="{FF2B5EF4-FFF2-40B4-BE49-F238E27FC236}">
                <a16:creationId xmlns:a16="http://schemas.microsoft.com/office/drawing/2014/main" id="{E0F551A6-E5F4-494B-9D20-81E54AEFCB6F}"/>
              </a:ext>
            </a:extLst>
          </p:cNvPr>
          <p:cNvSpPr txBox="1">
            <a:spLocks noChangeArrowheads="1"/>
          </p:cNvSpPr>
          <p:nvPr/>
        </p:nvSpPr>
        <p:spPr bwMode="auto">
          <a:xfrm>
            <a:off x="6083302" y="1341439"/>
            <a:ext cx="3124201" cy="2677652"/>
          </a:xfrm>
          <a:prstGeom prst="rect">
            <a:avLst/>
          </a:prstGeom>
          <a:noFill/>
          <a:ln w="1587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8" rIns="91438" bIns="45718">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455613"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marL="1830388" eaLnBrk="0" hangingPunct="0">
              <a:defRPr kumimoji="1">
                <a:solidFill>
                  <a:schemeClr val="tx1"/>
                </a:solidFill>
                <a:latin typeface="Arial" panose="020B0604020202020204" pitchFamily="34" charset="0"/>
                <a:ea typeface="ＭＳ Ｐゴシック" panose="020B0600070205080204" pitchFamily="50" charset="-128"/>
              </a:defRPr>
            </a:lvl5pPr>
            <a:lvl6pPr marL="22875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7447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2019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6591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a:solidFill>
                  <a:srgbClr val="FF3300"/>
                </a:solidFill>
              </a:rPr>
              <a:t>アルファ線が身体の中に入ってしまうと、まわりの細胞を傷つける（内部被曝）。</a:t>
            </a:r>
          </a:p>
          <a:p>
            <a:pPr eaLnBrk="1" hangingPunct="1"/>
            <a:r>
              <a:rPr lang="ja-JP" altLang="en-US" sz="2400">
                <a:solidFill>
                  <a:srgbClr val="FF3300"/>
                </a:solidFill>
              </a:rPr>
              <a:t>アルファ線の内部被曝は，ガンマ線やエックス線の</a:t>
            </a:r>
            <a:r>
              <a:rPr lang="en-US" altLang="ja-JP" sz="2400">
                <a:solidFill>
                  <a:srgbClr val="FF3300"/>
                </a:solidFill>
              </a:rPr>
              <a:t>20</a:t>
            </a:r>
            <a:r>
              <a:rPr lang="ja-JP" altLang="en-US" sz="2400">
                <a:solidFill>
                  <a:srgbClr val="FF3300"/>
                </a:solidFill>
              </a:rPr>
              <a:t>倍危険。</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3972"/>
                                        </p:tgtEl>
                                        <p:attrNameLst>
                                          <p:attrName>style.visibility</p:attrName>
                                        </p:attrNameLst>
                                      </p:cBhvr>
                                      <p:to>
                                        <p:strVal val="visible"/>
                                      </p:to>
                                    </p:set>
                                    <p:anim calcmode="lin" valueType="num">
                                      <p:cBhvr>
                                        <p:cTn id="7" dur="500" fill="hold"/>
                                        <p:tgtEl>
                                          <p:spTgt spid="83972"/>
                                        </p:tgtEl>
                                        <p:attrNameLst>
                                          <p:attrName>ppt_w</p:attrName>
                                        </p:attrNameLst>
                                      </p:cBhvr>
                                      <p:tavLst>
                                        <p:tav tm="0">
                                          <p:val>
                                            <p:fltVal val="0"/>
                                          </p:val>
                                        </p:tav>
                                        <p:tav tm="100000">
                                          <p:val>
                                            <p:strVal val="#ppt_w"/>
                                          </p:val>
                                        </p:tav>
                                      </p:tavLst>
                                    </p:anim>
                                    <p:anim calcmode="lin" valueType="num">
                                      <p:cBhvr>
                                        <p:cTn id="8" dur="500" fill="hold"/>
                                        <p:tgtEl>
                                          <p:spTgt spid="8397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細胞分裂のしくみ">
            <a:extLst>
              <a:ext uri="{FF2B5EF4-FFF2-40B4-BE49-F238E27FC236}">
                <a16:creationId xmlns:a16="http://schemas.microsoft.com/office/drawing/2014/main" id="{67DF95EB-A3DD-438C-BC26-E638112D1C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9888" y="115891"/>
            <a:ext cx="6697662" cy="60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 Box 6">
            <a:extLst>
              <a:ext uri="{FF2B5EF4-FFF2-40B4-BE49-F238E27FC236}">
                <a16:creationId xmlns:a16="http://schemas.microsoft.com/office/drawing/2014/main" id="{621E193B-D8B6-4813-A906-9109AE934F3A}"/>
              </a:ext>
            </a:extLst>
          </p:cNvPr>
          <p:cNvSpPr txBox="1">
            <a:spLocks noChangeArrowheads="1"/>
          </p:cNvSpPr>
          <p:nvPr/>
        </p:nvSpPr>
        <p:spPr bwMode="auto">
          <a:xfrm>
            <a:off x="5457828" y="6237289"/>
            <a:ext cx="4201791" cy="369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801"/>
              <a:t>（「原子力教育を考える会」</a:t>
            </a:r>
            <a:r>
              <a:rPr lang="en-US" altLang="ja-JP" sz="1801"/>
              <a:t>HP</a:t>
            </a:r>
            <a:r>
              <a:rPr lang="ja-JP" altLang="en-US" sz="1801"/>
              <a:t>より）</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放射線によるDNA破壊">
            <a:extLst>
              <a:ext uri="{FF2B5EF4-FFF2-40B4-BE49-F238E27FC236}">
                <a16:creationId xmlns:a16="http://schemas.microsoft.com/office/drawing/2014/main" id="{157A905A-E99F-45F2-8499-4F90C0B4B0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3988" y="188916"/>
            <a:ext cx="6769100" cy="6061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Text Box 6">
            <a:extLst>
              <a:ext uri="{FF2B5EF4-FFF2-40B4-BE49-F238E27FC236}">
                <a16:creationId xmlns:a16="http://schemas.microsoft.com/office/drawing/2014/main" id="{EC18E2CB-4727-41C8-A6C3-82A4710C0124}"/>
              </a:ext>
            </a:extLst>
          </p:cNvPr>
          <p:cNvSpPr txBox="1">
            <a:spLocks noChangeArrowheads="1"/>
          </p:cNvSpPr>
          <p:nvPr/>
        </p:nvSpPr>
        <p:spPr bwMode="auto">
          <a:xfrm>
            <a:off x="5457828" y="6237289"/>
            <a:ext cx="4201791" cy="369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801"/>
              <a:t>（「原子力教育を考える会」</a:t>
            </a:r>
            <a:r>
              <a:rPr lang="en-US" altLang="ja-JP" sz="1801"/>
              <a:t>HP</a:t>
            </a:r>
            <a:r>
              <a:rPr lang="ja-JP" altLang="en-US" sz="1801"/>
              <a:t>より）</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4F6AF6-E188-4BF5-9A77-16E924DF5B62}"/>
              </a:ext>
            </a:extLst>
          </p:cNvPr>
          <p:cNvSpPr>
            <a:spLocks noGrp="1"/>
          </p:cNvSpPr>
          <p:nvPr>
            <p:ph type="title"/>
          </p:nvPr>
        </p:nvSpPr>
        <p:spPr/>
        <p:txBody>
          <a:bodyPr/>
          <a:lstStyle/>
          <a:p>
            <a:endParaRPr kumimoji="1" lang="ja-JP" altLang="en-US"/>
          </a:p>
        </p:txBody>
      </p:sp>
      <p:pic>
        <p:nvPicPr>
          <p:cNvPr id="14" name="コンテンツ プレースホルダー 13">
            <a:extLst>
              <a:ext uri="{FF2B5EF4-FFF2-40B4-BE49-F238E27FC236}">
                <a16:creationId xmlns:a16="http://schemas.microsoft.com/office/drawing/2014/main" id="{B5D875A0-3291-4CD4-B6A9-554B267B6574}"/>
              </a:ext>
            </a:extLst>
          </p:cNvPr>
          <p:cNvPicPr>
            <a:picLocks noGrp="1" noChangeAspect="1"/>
          </p:cNvPicPr>
          <p:nvPr>
            <p:ph idx="1"/>
          </p:nvPr>
        </p:nvPicPr>
        <p:blipFill>
          <a:blip r:embed="rId2"/>
          <a:stretch>
            <a:fillRect/>
          </a:stretch>
        </p:blipFill>
        <p:spPr>
          <a:xfrm>
            <a:off x="434976" y="2089466"/>
            <a:ext cx="2420322" cy="932769"/>
          </a:xfrm>
          <a:prstGeom prst="rect">
            <a:avLst/>
          </a:prstGeom>
        </p:spPr>
      </p:pic>
      <p:sp>
        <p:nvSpPr>
          <p:cNvPr id="4" name="テキスト ボックス 6">
            <a:extLst>
              <a:ext uri="{FF2B5EF4-FFF2-40B4-BE49-F238E27FC236}">
                <a16:creationId xmlns:a16="http://schemas.microsoft.com/office/drawing/2014/main" id="{94A94B20-9AD2-46A6-86A7-D2BDCCA49015}"/>
              </a:ext>
            </a:extLst>
          </p:cNvPr>
          <p:cNvSpPr txBox="1">
            <a:spLocks noChangeArrowheads="1"/>
          </p:cNvSpPr>
          <p:nvPr/>
        </p:nvSpPr>
        <p:spPr bwMode="auto">
          <a:xfrm>
            <a:off x="434976" y="3248401"/>
            <a:ext cx="2376489" cy="3140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1" dirty="0"/>
              <a:t>・ｔ（ｙ：８）ｙ性染色体と８</a:t>
            </a:r>
            <a:endParaRPr lang="en-US" altLang="ja-JP" sz="1801" dirty="0"/>
          </a:p>
          <a:p>
            <a:pPr eaLnBrk="1" hangingPunct="1">
              <a:spcBef>
                <a:spcPct val="0"/>
              </a:spcBef>
              <a:buFontTx/>
              <a:buNone/>
            </a:pPr>
            <a:r>
              <a:rPr lang="ja-JP" altLang="en-US" sz="1801" dirty="0"/>
              <a:t>　　　番染色体が</a:t>
            </a:r>
            <a:r>
              <a:rPr lang="ja-JP" altLang="en-US" sz="1801" dirty="0">
                <a:solidFill>
                  <a:srgbClr val="C00000"/>
                </a:solidFill>
              </a:rPr>
              <a:t>転座</a:t>
            </a:r>
            <a:endParaRPr lang="en-US" altLang="ja-JP" sz="1801" dirty="0">
              <a:solidFill>
                <a:srgbClr val="C00000"/>
              </a:solidFill>
            </a:endParaRPr>
          </a:p>
          <a:p>
            <a:pPr eaLnBrk="1" hangingPunct="1">
              <a:spcBef>
                <a:spcPct val="0"/>
              </a:spcBef>
              <a:buFontTx/>
              <a:buNone/>
            </a:pPr>
            <a:r>
              <a:rPr lang="ja-JP" altLang="en-US" sz="1801" dirty="0"/>
              <a:t>・ｔ（２：４）２番染色体と</a:t>
            </a:r>
            <a:endParaRPr lang="en-US" altLang="ja-JP" sz="1801" dirty="0"/>
          </a:p>
          <a:p>
            <a:pPr eaLnBrk="1" hangingPunct="1">
              <a:spcBef>
                <a:spcPct val="0"/>
              </a:spcBef>
              <a:buFontTx/>
              <a:buNone/>
            </a:pPr>
            <a:r>
              <a:rPr lang="ja-JP" altLang="en-US" sz="1801" dirty="0"/>
              <a:t>　　　　　　４番が</a:t>
            </a:r>
            <a:r>
              <a:rPr lang="ja-JP" altLang="en-US" sz="1801" dirty="0">
                <a:solidFill>
                  <a:srgbClr val="C00000"/>
                </a:solidFill>
              </a:rPr>
              <a:t>転座</a:t>
            </a:r>
            <a:endParaRPr lang="en-US" altLang="ja-JP" sz="1801" dirty="0">
              <a:solidFill>
                <a:srgbClr val="C00000"/>
              </a:solidFill>
            </a:endParaRPr>
          </a:p>
          <a:p>
            <a:pPr eaLnBrk="1" hangingPunct="1">
              <a:spcBef>
                <a:spcPct val="0"/>
              </a:spcBef>
              <a:buFontTx/>
              <a:buNone/>
            </a:pPr>
            <a:r>
              <a:rPr lang="ja-JP" altLang="en-US" sz="1801" dirty="0"/>
              <a:t>・ｔ（２：１４）２番染色体</a:t>
            </a:r>
            <a:endParaRPr lang="en-US" altLang="ja-JP" sz="1801" dirty="0"/>
          </a:p>
          <a:p>
            <a:pPr eaLnBrk="1" hangingPunct="1">
              <a:spcBef>
                <a:spcPct val="0"/>
              </a:spcBef>
              <a:buFontTx/>
              <a:buNone/>
            </a:pPr>
            <a:r>
              <a:rPr lang="ja-JP" altLang="en-US" sz="1801" dirty="0"/>
              <a:t>　　　　　と１４番が</a:t>
            </a:r>
            <a:r>
              <a:rPr lang="ja-JP" altLang="en-US" sz="1801" dirty="0">
                <a:solidFill>
                  <a:srgbClr val="C00000"/>
                </a:solidFill>
              </a:rPr>
              <a:t>転座</a:t>
            </a:r>
            <a:endParaRPr lang="en-US" altLang="ja-JP" sz="1801" dirty="0">
              <a:solidFill>
                <a:srgbClr val="C00000"/>
              </a:solidFill>
            </a:endParaRPr>
          </a:p>
          <a:p>
            <a:pPr eaLnBrk="1" hangingPunct="1">
              <a:spcBef>
                <a:spcPct val="0"/>
              </a:spcBef>
              <a:buFontTx/>
              <a:buNone/>
            </a:pPr>
            <a:r>
              <a:rPr lang="ja-JP" altLang="en-US" sz="1801" dirty="0"/>
              <a:t>・（</a:t>
            </a:r>
            <a:r>
              <a:rPr lang="en-US" altLang="ja-JP" sz="1801" dirty="0"/>
              <a:t>11</a:t>
            </a:r>
            <a:r>
              <a:rPr lang="ja-JP" altLang="en-US" sz="1801" dirty="0"/>
              <a:t>：</a:t>
            </a:r>
            <a:r>
              <a:rPr lang="en-US" altLang="ja-JP" sz="1801" dirty="0"/>
              <a:t>12</a:t>
            </a:r>
            <a:r>
              <a:rPr lang="ja-JP" altLang="en-US" sz="1801" dirty="0"/>
              <a:t>）</a:t>
            </a:r>
            <a:r>
              <a:rPr lang="en-US" altLang="ja-JP" sz="1801" dirty="0"/>
              <a:t>11</a:t>
            </a:r>
            <a:r>
              <a:rPr lang="ja-JP" altLang="en-US" sz="1801" dirty="0"/>
              <a:t>番染色体</a:t>
            </a:r>
            <a:endParaRPr lang="en-US" altLang="ja-JP" sz="1801" dirty="0"/>
          </a:p>
          <a:p>
            <a:pPr eaLnBrk="1" hangingPunct="1">
              <a:spcBef>
                <a:spcPct val="0"/>
              </a:spcBef>
              <a:buFontTx/>
              <a:buNone/>
            </a:pPr>
            <a:r>
              <a:rPr lang="ja-JP" altLang="en-US" sz="1801" dirty="0"/>
              <a:t>　　　　　と</a:t>
            </a:r>
            <a:r>
              <a:rPr lang="en-US" altLang="ja-JP" sz="1801" dirty="0"/>
              <a:t>12</a:t>
            </a:r>
            <a:r>
              <a:rPr lang="ja-JP" altLang="en-US" sz="1801" dirty="0"/>
              <a:t>番が</a:t>
            </a:r>
            <a:r>
              <a:rPr lang="ja-JP" altLang="en-US" sz="1801" dirty="0">
                <a:solidFill>
                  <a:srgbClr val="C00000"/>
                </a:solidFill>
              </a:rPr>
              <a:t>転座</a:t>
            </a:r>
            <a:endParaRPr lang="en-US" altLang="ja-JP" sz="1801" dirty="0">
              <a:solidFill>
                <a:srgbClr val="C00000"/>
              </a:solidFill>
            </a:endParaRPr>
          </a:p>
          <a:p>
            <a:pPr eaLnBrk="1" hangingPunct="1">
              <a:spcBef>
                <a:spcPct val="0"/>
              </a:spcBef>
              <a:buFontTx/>
              <a:buNone/>
            </a:pPr>
            <a:r>
              <a:rPr lang="ja-JP" altLang="en-US" sz="1801" dirty="0"/>
              <a:t>・</a:t>
            </a:r>
            <a:r>
              <a:rPr lang="en-US" altLang="ja-JP" sz="1801" dirty="0"/>
              <a:t>t(15</a:t>
            </a:r>
            <a:r>
              <a:rPr lang="ja-JP" altLang="en-US" sz="1801" dirty="0"/>
              <a:t>：</a:t>
            </a:r>
            <a:r>
              <a:rPr lang="en-US" altLang="ja-JP" sz="1801" dirty="0"/>
              <a:t>16</a:t>
            </a:r>
            <a:r>
              <a:rPr lang="ja-JP" altLang="en-US" sz="1801" dirty="0"/>
              <a:t>）</a:t>
            </a:r>
            <a:r>
              <a:rPr lang="en-US" altLang="ja-JP" sz="1801" dirty="0"/>
              <a:t>15</a:t>
            </a:r>
            <a:r>
              <a:rPr lang="ja-JP" altLang="en-US" sz="1801" dirty="0"/>
              <a:t>番染色体</a:t>
            </a:r>
            <a:endParaRPr lang="en-US" altLang="ja-JP" sz="1801" dirty="0"/>
          </a:p>
          <a:p>
            <a:pPr eaLnBrk="1" hangingPunct="1">
              <a:spcBef>
                <a:spcPct val="0"/>
              </a:spcBef>
              <a:buFontTx/>
              <a:buNone/>
            </a:pPr>
            <a:r>
              <a:rPr lang="ja-JP" altLang="en-US" sz="1801" dirty="0"/>
              <a:t>　　　　　と</a:t>
            </a:r>
            <a:r>
              <a:rPr lang="en-US" altLang="ja-JP" sz="1801" dirty="0"/>
              <a:t>16</a:t>
            </a:r>
            <a:r>
              <a:rPr lang="ja-JP" altLang="en-US" sz="1801" dirty="0"/>
              <a:t>番が</a:t>
            </a:r>
            <a:r>
              <a:rPr lang="ja-JP" altLang="en-US" sz="1801" dirty="0">
                <a:solidFill>
                  <a:srgbClr val="C00000"/>
                </a:solidFill>
              </a:rPr>
              <a:t>転座</a:t>
            </a:r>
            <a:endParaRPr lang="en-US" altLang="ja-JP" sz="1801" dirty="0">
              <a:solidFill>
                <a:srgbClr val="C00000"/>
              </a:solidFill>
            </a:endParaRPr>
          </a:p>
          <a:p>
            <a:pPr eaLnBrk="1" hangingPunct="1">
              <a:spcBef>
                <a:spcPct val="0"/>
              </a:spcBef>
              <a:buFontTx/>
              <a:buNone/>
            </a:pPr>
            <a:endParaRPr lang="ja-JP" altLang="en-US" sz="1801" dirty="0"/>
          </a:p>
        </p:txBody>
      </p:sp>
      <p:sp>
        <p:nvSpPr>
          <p:cNvPr id="5" name="テキスト ボックス 13">
            <a:extLst>
              <a:ext uri="{FF2B5EF4-FFF2-40B4-BE49-F238E27FC236}">
                <a16:creationId xmlns:a16="http://schemas.microsoft.com/office/drawing/2014/main" id="{2DDCEFE2-F4F3-4A30-99B1-17349711C976}"/>
              </a:ext>
            </a:extLst>
          </p:cNvPr>
          <p:cNvSpPr txBox="1">
            <a:spLocks noChangeArrowheads="1"/>
          </p:cNvSpPr>
          <p:nvPr/>
        </p:nvSpPr>
        <p:spPr bwMode="auto">
          <a:xfrm>
            <a:off x="-739774" y="1125539"/>
            <a:ext cx="8137525" cy="369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1">
                <a:solidFill>
                  <a:srgbClr val="FF0000"/>
                </a:solidFill>
              </a:rPr>
              <a:t>私の染色体にみる線量評価</a:t>
            </a:r>
            <a:r>
              <a:rPr lang="en-US" altLang="ja-JP" sz="1801">
                <a:solidFill>
                  <a:srgbClr val="FF0000"/>
                </a:solidFill>
              </a:rPr>
              <a:t>=102%~4,6SV</a:t>
            </a:r>
            <a:r>
              <a:rPr lang="ja-JP" altLang="en-US" sz="1801">
                <a:solidFill>
                  <a:srgbClr val="FF0000"/>
                </a:solidFill>
              </a:rPr>
              <a:t>シーべルト</a:t>
            </a:r>
          </a:p>
        </p:txBody>
      </p:sp>
      <p:sp>
        <p:nvSpPr>
          <p:cNvPr id="6" name="テキスト ボックス 15">
            <a:extLst>
              <a:ext uri="{FF2B5EF4-FFF2-40B4-BE49-F238E27FC236}">
                <a16:creationId xmlns:a16="http://schemas.microsoft.com/office/drawing/2014/main" id="{A7BCBD1B-599A-445B-9C70-3EF31BD3FC61}"/>
              </a:ext>
            </a:extLst>
          </p:cNvPr>
          <p:cNvSpPr txBox="1">
            <a:spLocks noChangeArrowheads="1"/>
          </p:cNvSpPr>
          <p:nvPr/>
        </p:nvSpPr>
        <p:spPr bwMode="auto">
          <a:xfrm>
            <a:off x="434976" y="1493840"/>
            <a:ext cx="5788025" cy="369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801" u="sng" dirty="0"/>
              <a:t>46.X.t(y;8).t(2;4).t(2;14)t(11;12</a:t>
            </a:r>
            <a:r>
              <a:rPr lang="ja-JP" altLang="en-US" sz="1801" u="sng" dirty="0"/>
              <a:t>）</a:t>
            </a:r>
            <a:r>
              <a:rPr lang="en-US" altLang="ja-JP" sz="1801" u="sng" dirty="0"/>
              <a:t>t(15;16</a:t>
            </a:r>
            <a:r>
              <a:rPr lang="ja-JP" altLang="en-US" sz="1801" u="sng" dirty="0"/>
              <a:t>）の説明</a:t>
            </a:r>
          </a:p>
        </p:txBody>
      </p:sp>
      <p:pic>
        <p:nvPicPr>
          <p:cNvPr id="10" name="Picture 2" descr="C:\Users\Kodama\Documents\P1010528(1)染色体異常.JPG">
            <a:extLst>
              <a:ext uri="{FF2B5EF4-FFF2-40B4-BE49-F238E27FC236}">
                <a16:creationId xmlns:a16="http://schemas.microsoft.com/office/drawing/2014/main" id="{F4699CCF-7F60-45F8-BFD6-C04CD8C270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0879" y="2068673"/>
            <a:ext cx="5761038"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53886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図 1">
            <a:extLst>
              <a:ext uri="{FF2B5EF4-FFF2-40B4-BE49-F238E27FC236}">
                <a16:creationId xmlns:a16="http://schemas.microsoft.com/office/drawing/2014/main" id="{52D71806-C33A-4D6B-AC03-C9BBE36F9C6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9175" y="908051"/>
            <a:ext cx="5708650" cy="5170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4">
            <a:extLst>
              <a:ext uri="{FF2B5EF4-FFF2-40B4-BE49-F238E27FC236}">
                <a16:creationId xmlns:a16="http://schemas.microsoft.com/office/drawing/2014/main" id="{D0B3090F-6B9F-427C-8DEE-B567DCAF0F76}"/>
              </a:ext>
            </a:extLst>
          </p:cNvPr>
          <p:cNvSpPr txBox="1">
            <a:spLocks noChangeArrowheads="1"/>
          </p:cNvSpPr>
          <p:nvPr/>
        </p:nvSpPr>
        <p:spPr bwMode="auto">
          <a:xfrm>
            <a:off x="1857378" y="6092825"/>
            <a:ext cx="7571303" cy="369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801"/>
              <a:t>（高田純：</a:t>
            </a:r>
            <a:r>
              <a:rPr lang="en-US" altLang="ja-JP" sz="1801"/>
              <a:t>『</a:t>
            </a:r>
            <a:r>
              <a:rPr lang="ja-JP" altLang="en-US" sz="1801"/>
              <a:t>放射線から子どもの命を守る</a:t>
            </a:r>
            <a:r>
              <a:rPr lang="en-US" altLang="ja-JP" sz="1801"/>
              <a:t>』</a:t>
            </a:r>
            <a:r>
              <a:rPr lang="ja-JP" altLang="en-US" sz="1801"/>
              <a:t>幻冬舎ルネッサンス新書）</a:t>
            </a:r>
          </a:p>
        </p:txBody>
      </p:sp>
      <p:sp>
        <p:nvSpPr>
          <p:cNvPr id="62466" name="Rectangle 2">
            <a:extLst>
              <a:ext uri="{FF2B5EF4-FFF2-40B4-BE49-F238E27FC236}">
                <a16:creationId xmlns:a16="http://schemas.microsoft.com/office/drawing/2014/main" id="{D385CFDD-EDF5-43CB-A8C7-44C93407A153}"/>
              </a:ext>
            </a:extLst>
          </p:cNvPr>
          <p:cNvSpPr>
            <a:spLocks noChangeArrowheads="1"/>
          </p:cNvSpPr>
          <p:nvPr/>
        </p:nvSpPr>
        <p:spPr bwMode="auto">
          <a:xfrm>
            <a:off x="849313" y="188913"/>
            <a:ext cx="8229600"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eaLnBrk="0" hangingPunct="0">
              <a:defRPr kumimoji="1" sz="4400">
                <a:solidFill>
                  <a:schemeClr val="tx2"/>
                </a:solidFill>
                <a:latin typeface="Arial" panose="020B0604020202020204" pitchFamily="34" charset="0"/>
                <a:ea typeface="ＭＳ Ｐゴシック" panose="020B0600070205080204" pitchFamily="50" charset="-128"/>
              </a:defRPr>
            </a:lvl1pPr>
            <a:lvl2pPr algn="ctr" eaLnBrk="0" hangingPunct="0">
              <a:defRPr kumimoji="1" sz="4400">
                <a:solidFill>
                  <a:schemeClr val="tx2"/>
                </a:solidFill>
                <a:latin typeface="Arial" panose="020B0604020202020204" pitchFamily="34" charset="0"/>
                <a:ea typeface="ＭＳ Ｐゴシック" panose="020B0600070205080204" pitchFamily="50" charset="-128"/>
              </a:defRPr>
            </a:lvl2pPr>
            <a:lvl3pPr algn="ctr" eaLnBrk="0" hangingPunct="0">
              <a:defRPr kumimoji="1" sz="4400">
                <a:solidFill>
                  <a:schemeClr val="tx2"/>
                </a:solidFill>
                <a:latin typeface="Arial" panose="020B0604020202020204" pitchFamily="34" charset="0"/>
                <a:ea typeface="ＭＳ Ｐゴシック" panose="020B0600070205080204" pitchFamily="50" charset="-128"/>
              </a:defRPr>
            </a:lvl3pPr>
            <a:lvl4pPr algn="ctr" eaLnBrk="0" hangingPunct="0">
              <a:defRPr kumimoji="1" sz="4400">
                <a:solidFill>
                  <a:schemeClr val="tx2"/>
                </a:solidFill>
                <a:latin typeface="Arial" panose="020B0604020202020204" pitchFamily="34" charset="0"/>
                <a:ea typeface="ＭＳ Ｐゴシック" panose="020B0600070205080204" pitchFamily="50" charset="-128"/>
              </a:defRPr>
            </a:lvl4pPr>
            <a:lvl5pPr algn="ctr" eaLnBrk="0" hangingPunct="0">
              <a:defRPr kumimoji="1" sz="4400">
                <a:solidFill>
                  <a:schemeClr val="tx2"/>
                </a:solidFill>
                <a:latin typeface="Arial" panose="020B0604020202020204" pitchFamily="34" charset="0"/>
                <a:ea typeface="ＭＳ Ｐゴシック" panose="020B0600070205080204" pitchFamily="50" charset="-128"/>
              </a:defRPr>
            </a:lvl5pPr>
            <a:lvl6pPr marL="457200" algn="ctr"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a:lstStyle>
          <a:p>
            <a:pPr eaLnBrk="1" hangingPunct="1"/>
            <a:r>
              <a:rPr lang="ja-JP" altLang="ja-JP" sz="3200">
                <a:solidFill>
                  <a:srgbClr val="3333FF"/>
                </a:solidFill>
                <a:effectLst>
                  <a:outerShdw blurRad="38100" dist="38100" dir="2700000" algn="tl">
                    <a:srgbClr val="C0C0C0"/>
                  </a:outerShdw>
                </a:effectLst>
              </a:rPr>
              <a:t>内部被曝と人体への影響</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図 1">
            <a:extLst>
              <a:ext uri="{FF2B5EF4-FFF2-40B4-BE49-F238E27FC236}">
                <a16:creationId xmlns:a16="http://schemas.microsoft.com/office/drawing/2014/main" id="{A55C48BF-C288-4878-BA81-565D2EF4FA3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5216" y="260350"/>
            <a:ext cx="7704137"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Text Box 7">
            <a:extLst>
              <a:ext uri="{FF2B5EF4-FFF2-40B4-BE49-F238E27FC236}">
                <a16:creationId xmlns:a16="http://schemas.microsoft.com/office/drawing/2014/main" id="{7F6186AC-5D20-4DC1-8E3F-2252297F70AC}"/>
              </a:ext>
            </a:extLst>
          </p:cNvPr>
          <p:cNvSpPr txBox="1">
            <a:spLocks noChangeArrowheads="1"/>
          </p:cNvSpPr>
          <p:nvPr/>
        </p:nvSpPr>
        <p:spPr bwMode="auto">
          <a:xfrm>
            <a:off x="5457828" y="6237289"/>
            <a:ext cx="4201791" cy="369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801"/>
              <a:t>（「原子力教育を考える会」</a:t>
            </a:r>
            <a:r>
              <a:rPr lang="en-US" altLang="ja-JP" sz="1801"/>
              <a:t>HP</a:t>
            </a:r>
            <a:r>
              <a:rPr lang="ja-JP" altLang="en-US" sz="1801"/>
              <a:t>より）</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7FBC65-3762-4D86-99A0-5297B4797272}"/>
              </a:ext>
            </a:extLst>
          </p:cNvPr>
          <p:cNvSpPr>
            <a:spLocks noGrp="1"/>
          </p:cNvSpPr>
          <p:nvPr>
            <p:ph type="title"/>
          </p:nvPr>
        </p:nvSpPr>
        <p:spPr/>
        <p:txBody>
          <a:bodyPr/>
          <a:lstStyle/>
          <a:p>
            <a:r>
              <a:rPr lang="ja-JP" altLang="en-US" dirty="0"/>
              <a:t>６　現代につながる核被害　</a:t>
            </a:r>
            <a:endParaRPr kumimoji="1" lang="ja-JP" altLang="en-US" dirty="0"/>
          </a:p>
        </p:txBody>
      </p:sp>
      <p:sp>
        <p:nvSpPr>
          <p:cNvPr id="3" name="コンテンツ プレースホルダー 2">
            <a:extLst>
              <a:ext uri="{FF2B5EF4-FFF2-40B4-BE49-F238E27FC236}">
                <a16:creationId xmlns:a16="http://schemas.microsoft.com/office/drawing/2014/main" id="{BF03326C-1C84-48FC-A131-A86D90D33C10}"/>
              </a:ext>
            </a:extLst>
          </p:cNvPr>
          <p:cNvSpPr>
            <a:spLocks noGrp="1"/>
          </p:cNvSpPr>
          <p:nvPr>
            <p:ph idx="1"/>
          </p:nvPr>
        </p:nvSpPr>
        <p:spPr/>
        <p:txBody>
          <a:bodyPr>
            <a:normAutofit fontScale="92500"/>
          </a:bodyPr>
          <a:lstStyle/>
          <a:p>
            <a:pPr marL="0" indent="0">
              <a:buNone/>
            </a:pPr>
            <a:r>
              <a:rPr kumimoji="1" lang="ja-JP" altLang="en-US" dirty="0"/>
              <a:t>１，佐々木禎子さん、原爆症</a:t>
            </a:r>
            <a:endParaRPr kumimoji="1" lang="en-US" altLang="ja-JP" dirty="0"/>
          </a:p>
          <a:p>
            <a:pPr marL="0" indent="0">
              <a:buNone/>
            </a:pPr>
            <a:r>
              <a:rPr lang="ja-JP" altLang="en-US" dirty="0"/>
              <a:t>　　　　　　</a:t>
            </a:r>
            <a:r>
              <a:rPr kumimoji="1" lang="ja-JP" altLang="en-US" dirty="0"/>
              <a:t>（「今日から始める平和学習」</a:t>
            </a:r>
            <a:r>
              <a:rPr kumimoji="1" lang="en-US" altLang="ja-JP" dirty="0"/>
              <a:t>P</a:t>
            </a:r>
            <a:r>
              <a:rPr lang="en-US" altLang="ja-JP" dirty="0"/>
              <a:t>23</a:t>
            </a:r>
            <a:r>
              <a:rPr kumimoji="1" lang="ja-JP" altLang="en-US" dirty="0"/>
              <a:t>～</a:t>
            </a:r>
            <a:r>
              <a:rPr kumimoji="1" lang="en-US" altLang="ja-JP" dirty="0"/>
              <a:t>25</a:t>
            </a:r>
            <a:r>
              <a:rPr kumimoji="1" lang="ja-JP" altLang="en-US" dirty="0"/>
              <a:t>）</a:t>
            </a:r>
            <a:endParaRPr kumimoji="1" lang="en-US" altLang="ja-JP" dirty="0"/>
          </a:p>
          <a:p>
            <a:pPr marL="0" indent="0">
              <a:buNone/>
            </a:pPr>
            <a:r>
              <a:rPr lang="ja-JP" altLang="en-US" dirty="0"/>
              <a:t>２，第五福竜丸と原水禁運動</a:t>
            </a:r>
            <a:endParaRPr lang="en-US" altLang="ja-JP" dirty="0"/>
          </a:p>
          <a:p>
            <a:pPr marL="0" indent="0">
              <a:buNone/>
            </a:pPr>
            <a:r>
              <a:rPr lang="ja-JP" altLang="en-US" dirty="0"/>
              <a:t>　　　　　　</a:t>
            </a:r>
            <a:r>
              <a:rPr kumimoji="1" lang="ja-JP" altLang="en-US" dirty="0"/>
              <a:t>（「今日から始める平和学習」</a:t>
            </a:r>
            <a:r>
              <a:rPr kumimoji="1" lang="en-US" altLang="ja-JP" dirty="0"/>
              <a:t>P50</a:t>
            </a:r>
            <a:r>
              <a:rPr kumimoji="1" lang="ja-JP" altLang="en-US" dirty="0"/>
              <a:t>～</a:t>
            </a:r>
            <a:r>
              <a:rPr lang="en-US" altLang="ja-JP" dirty="0"/>
              <a:t>54</a:t>
            </a:r>
            <a:r>
              <a:rPr kumimoji="1" lang="ja-JP" altLang="en-US" dirty="0"/>
              <a:t>）</a:t>
            </a:r>
            <a:endParaRPr lang="en-US" altLang="ja-JP" dirty="0"/>
          </a:p>
          <a:p>
            <a:pPr marL="0" indent="0">
              <a:buNone/>
            </a:pPr>
            <a:r>
              <a:rPr kumimoji="1" lang="ja-JP" altLang="en-US" dirty="0"/>
              <a:t>３，東日本大震災と原発事故</a:t>
            </a:r>
            <a:endParaRPr kumimoji="1" lang="en-US" altLang="ja-JP" dirty="0"/>
          </a:p>
          <a:p>
            <a:pPr marL="0" indent="0">
              <a:buNone/>
            </a:pPr>
            <a:r>
              <a:rPr lang="ja-JP" altLang="en-US" dirty="0"/>
              <a:t>　　　　　　</a:t>
            </a:r>
            <a:r>
              <a:rPr kumimoji="1" lang="ja-JP" altLang="en-US" dirty="0"/>
              <a:t>（「今日から始める平和学習」</a:t>
            </a:r>
            <a:r>
              <a:rPr kumimoji="1" lang="en-US" altLang="ja-JP" dirty="0"/>
              <a:t>P70</a:t>
            </a:r>
            <a:r>
              <a:rPr kumimoji="1" lang="ja-JP" altLang="en-US" dirty="0"/>
              <a:t>～</a:t>
            </a:r>
            <a:r>
              <a:rPr kumimoji="1" lang="en-US" altLang="ja-JP" dirty="0"/>
              <a:t>72</a:t>
            </a:r>
            <a:r>
              <a:rPr kumimoji="1" lang="ja-JP" altLang="en-US" dirty="0"/>
              <a:t>）</a:t>
            </a:r>
            <a:endParaRPr kumimoji="1" lang="en-US" altLang="ja-JP" dirty="0"/>
          </a:p>
          <a:p>
            <a:pPr marL="0" indent="0">
              <a:buNone/>
            </a:pPr>
            <a:r>
              <a:rPr lang="ja-JP" altLang="en-US" dirty="0"/>
              <a:t>４，核兵器はなくせる！？</a:t>
            </a:r>
            <a:endParaRPr lang="en-US" altLang="ja-JP" dirty="0"/>
          </a:p>
          <a:p>
            <a:pPr marL="0" indent="0">
              <a:buNone/>
            </a:pPr>
            <a:r>
              <a:rPr kumimoji="1" lang="ja-JP" altLang="en-US" dirty="0"/>
              <a:t>　　　　　　（「今日から始める平和学習」</a:t>
            </a:r>
            <a:r>
              <a:rPr kumimoji="1" lang="en-US" altLang="ja-JP" dirty="0"/>
              <a:t>P64</a:t>
            </a:r>
            <a:r>
              <a:rPr lang="ja-JP" altLang="en-US" dirty="0"/>
              <a:t>～</a:t>
            </a:r>
            <a:r>
              <a:rPr lang="en-US" altLang="ja-JP" dirty="0"/>
              <a:t>69</a:t>
            </a:r>
            <a:r>
              <a:rPr kumimoji="1" lang="ja-JP" altLang="en-US" dirty="0"/>
              <a:t>）</a:t>
            </a:r>
            <a:endParaRPr kumimoji="1" lang="en-US" altLang="ja-JP" dirty="0"/>
          </a:p>
          <a:p>
            <a:pPr marL="0" indent="0">
              <a:buNone/>
            </a:pPr>
            <a:endParaRPr kumimoji="1" lang="en-US" altLang="ja-JP" dirty="0"/>
          </a:p>
          <a:p>
            <a:pPr marL="0" indent="0">
              <a:buNone/>
            </a:pPr>
            <a:endParaRPr kumimoji="1" lang="ja-JP" altLang="en-US" dirty="0"/>
          </a:p>
        </p:txBody>
      </p:sp>
    </p:spTree>
    <p:extLst>
      <p:ext uri="{BB962C8B-B14F-4D97-AF65-F5344CB8AC3E}">
        <p14:creationId xmlns:p14="http://schemas.microsoft.com/office/powerpoint/2010/main" val="5506381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7D54A2-C3D2-465D-A116-6D05614FFA2E}"/>
              </a:ext>
            </a:extLst>
          </p:cNvPr>
          <p:cNvSpPr>
            <a:spLocks noGrp="1"/>
          </p:cNvSpPr>
          <p:nvPr>
            <p:ph type="title"/>
          </p:nvPr>
        </p:nvSpPr>
        <p:spPr/>
        <p:txBody>
          <a:bodyPr>
            <a:normAutofit/>
          </a:bodyPr>
          <a:lstStyle/>
          <a:p>
            <a:r>
              <a:rPr kumimoji="1" lang="ja-JP" altLang="en-US" sz="3600" dirty="0"/>
              <a:t>１．佐々木禎子さん、原爆症、後遺症</a:t>
            </a:r>
          </a:p>
        </p:txBody>
      </p:sp>
      <p:pic>
        <p:nvPicPr>
          <p:cNvPr id="5" name="コンテンツ プレースホルダー 4">
            <a:extLst>
              <a:ext uri="{FF2B5EF4-FFF2-40B4-BE49-F238E27FC236}">
                <a16:creationId xmlns:a16="http://schemas.microsoft.com/office/drawing/2014/main" id="{6D62897A-6EA5-4400-9A2D-A523AD38A0A8}"/>
              </a:ext>
            </a:extLst>
          </p:cNvPr>
          <p:cNvPicPr>
            <a:picLocks noGrp="1" noChangeAspect="1"/>
          </p:cNvPicPr>
          <p:nvPr>
            <p:ph idx="1"/>
          </p:nvPr>
        </p:nvPicPr>
        <p:blipFill rotWithShape="1">
          <a:blip r:embed="rId2"/>
          <a:srcRect l="20167" t="9329" r="23627" b="5316"/>
          <a:stretch/>
        </p:blipFill>
        <p:spPr>
          <a:xfrm>
            <a:off x="135467" y="1446112"/>
            <a:ext cx="6162260" cy="5261253"/>
          </a:xfrm>
        </p:spPr>
      </p:pic>
      <p:sp>
        <p:nvSpPr>
          <p:cNvPr id="6" name="テキスト ボックス 5">
            <a:extLst>
              <a:ext uri="{FF2B5EF4-FFF2-40B4-BE49-F238E27FC236}">
                <a16:creationId xmlns:a16="http://schemas.microsoft.com/office/drawing/2014/main" id="{6CDBF377-D068-4022-AAC8-9FF09871AB15}"/>
              </a:ext>
            </a:extLst>
          </p:cNvPr>
          <p:cNvSpPr txBox="1"/>
          <p:nvPr/>
        </p:nvSpPr>
        <p:spPr>
          <a:xfrm>
            <a:off x="6516759" y="2782669"/>
            <a:ext cx="3389242" cy="1938992"/>
          </a:xfrm>
          <a:prstGeom prst="rect">
            <a:avLst/>
          </a:prstGeom>
          <a:noFill/>
        </p:spPr>
        <p:txBody>
          <a:bodyPr wrap="square">
            <a:spAutoFit/>
          </a:bodyPr>
          <a:lstStyle/>
          <a:p>
            <a:r>
              <a:rPr lang="ja-JP" altLang="en-US" sz="2400" dirty="0"/>
              <a:t>広島平和記念資料館</a:t>
            </a:r>
            <a:r>
              <a:rPr lang="en-US" altLang="ja-JP" sz="2400" dirty="0"/>
              <a:t>HP</a:t>
            </a:r>
          </a:p>
          <a:p>
            <a:endParaRPr lang="en-US" altLang="ja-JP" sz="2400" dirty="0"/>
          </a:p>
          <a:p>
            <a:r>
              <a:rPr lang="ja-JP" altLang="en-US" sz="2400" dirty="0"/>
              <a:t>企画展　→　</a:t>
            </a:r>
            <a:r>
              <a:rPr lang="en-US" altLang="ja-JP" sz="2400" dirty="0"/>
              <a:t>2001</a:t>
            </a:r>
            <a:r>
              <a:rPr lang="ja-JP" altLang="en-US" sz="2400" dirty="0"/>
              <a:t>年度</a:t>
            </a:r>
            <a:endParaRPr lang="en-US" altLang="ja-JP" sz="2400" dirty="0"/>
          </a:p>
          <a:p>
            <a:r>
              <a:rPr lang="ja-JP" altLang="en-US" sz="2400" dirty="0"/>
              <a:t>　</a:t>
            </a:r>
            <a:endParaRPr lang="en-US" altLang="ja-JP" sz="2400" dirty="0"/>
          </a:p>
          <a:p>
            <a:r>
              <a:rPr lang="ja-JP" altLang="en-US" sz="2400" dirty="0"/>
              <a:t>「サダコと折り鶴」</a:t>
            </a:r>
          </a:p>
        </p:txBody>
      </p:sp>
    </p:spTree>
    <p:extLst>
      <p:ext uri="{BB962C8B-B14F-4D97-AF65-F5344CB8AC3E}">
        <p14:creationId xmlns:p14="http://schemas.microsoft.com/office/powerpoint/2010/main" val="4034981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936ECB-D35B-4FB8-9DC6-06BB8D40936A}"/>
              </a:ext>
            </a:extLst>
          </p:cNvPr>
          <p:cNvSpPr>
            <a:spLocks noGrp="1"/>
          </p:cNvSpPr>
          <p:nvPr>
            <p:ph type="title"/>
          </p:nvPr>
        </p:nvSpPr>
        <p:spPr/>
        <p:txBody>
          <a:bodyPr>
            <a:normAutofit fontScale="90000"/>
          </a:bodyPr>
          <a:lstStyle/>
          <a:p>
            <a:r>
              <a:rPr lang="ja-JP" altLang="en-US" dirty="0"/>
              <a:t>１　原爆開発計画　　　各国の状況</a:t>
            </a:r>
            <a:br>
              <a:rPr lang="en-US" altLang="ja-JP" dirty="0"/>
            </a:br>
            <a:r>
              <a:rPr lang="ja-JP" altLang="en-US" dirty="0"/>
              <a:t>　　</a:t>
            </a:r>
            <a:r>
              <a:rPr kumimoji="1" lang="ja-JP" altLang="en-US" dirty="0"/>
              <a:t>原爆について</a:t>
            </a:r>
          </a:p>
        </p:txBody>
      </p:sp>
      <p:sp>
        <p:nvSpPr>
          <p:cNvPr id="3" name="コンテンツ プレースホルダー 2">
            <a:extLst>
              <a:ext uri="{FF2B5EF4-FFF2-40B4-BE49-F238E27FC236}">
                <a16:creationId xmlns:a16="http://schemas.microsoft.com/office/drawing/2014/main" id="{AFA4B66C-0C64-43C0-8528-589044450DCA}"/>
              </a:ext>
            </a:extLst>
          </p:cNvPr>
          <p:cNvSpPr>
            <a:spLocks noGrp="1"/>
          </p:cNvSpPr>
          <p:nvPr>
            <p:ph idx="1"/>
          </p:nvPr>
        </p:nvSpPr>
        <p:spPr/>
        <p:txBody>
          <a:bodyPr>
            <a:normAutofit fontScale="85000" lnSpcReduction="20000"/>
          </a:bodyPr>
          <a:lstStyle/>
          <a:p>
            <a:pPr algn="just"/>
            <a:r>
              <a:rPr lang="ja-JP" altLang="en-US" dirty="0"/>
              <a:t>大量破壊兵器（規制が議論されている兵器）の一つ</a:t>
            </a:r>
          </a:p>
          <a:p>
            <a:pPr algn="just"/>
            <a:r>
              <a:rPr lang="ja-JP" altLang="en-US" dirty="0"/>
              <a:t>核兵器</a:t>
            </a:r>
            <a:r>
              <a:rPr lang="en-US" altLang="ja-JP" dirty="0">
                <a:solidFill>
                  <a:srgbClr val="FF0000"/>
                </a:solidFill>
              </a:rPr>
              <a:t>N </a:t>
            </a:r>
            <a:r>
              <a:rPr lang="en-US" altLang="ja-JP" dirty="0"/>
              <a:t>(nuclear) </a:t>
            </a:r>
            <a:r>
              <a:rPr lang="ja-JP" altLang="en-US" dirty="0"/>
              <a:t>／</a:t>
            </a:r>
            <a:r>
              <a:rPr lang="en-US" altLang="ja-JP" dirty="0">
                <a:solidFill>
                  <a:srgbClr val="FF0000"/>
                </a:solidFill>
              </a:rPr>
              <a:t>A </a:t>
            </a:r>
            <a:r>
              <a:rPr lang="en-US" altLang="ja-JP" dirty="0"/>
              <a:t>(atomic)</a:t>
            </a:r>
          </a:p>
          <a:p>
            <a:pPr algn="just"/>
            <a:r>
              <a:rPr lang="ja-JP" altLang="en-US" dirty="0"/>
              <a:t>生物兵器</a:t>
            </a:r>
            <a:r>
              <a:rPr lang="en-US" altLang="ja-JP" dirty="0">
                <a:solidFill>
                  <a:srgbClr val="FF0000"/>
                </a:solidFill>
              </a:rPr>
              <a:t>B</a:t>
            </a:r>
            <a:r>
              <a:rPr lang="en-US" altLang="ja-JP" dirty="0"/>
              <a:t> (biological)</a:t>
            </a:r>
          </a:p>
          <a:p>
            <a:pPr algn="just"/>
            <a:r>
              <a:rPr lang="ja-JP" altLang="en-US" dirty="0"/>
              <a:t>化学兵器</a:t>
            </a:r>
            <a:r>
              <a:rPr lang="en-US" altLang="ja-JP" dirty="0">
                <a:solidFill>
                  <a:srgbClr val="FF0000"/>
                </a:solidFill>
              </a:rPr>
              <a:t>C </a:t>
            </a:r>
            <a:r>
              <a:rPr lang="en-US" altLang="ja-JP" dirty="0"/>
              <a:t>(chemical) </a:t>
            </a:r>
          </a:p>
          <a:p>
            <a:pPr algn="just"/>
            <a:r>
              <a:rPr lang="en-US" altLang="ja-JP" dirty="0">
                <a:solidFill>
                  <a:srgbClr val="FF0000"/>
                </a:solidFill>
              </a:rPr>
              <a:t>ABC</a:t>
            </a:r>
            <a:r>
              <a:rPr lang="ja-JP" altLang="en-US" dirty="0"/>
              <a:t>兵器／</a:t>
            </a:r>
            <a:r>
              <a:rPr lang="en-US" altLang="ja-JP" dirty="0">
                <a:solidFill>
                  <a:srgbClr val="FF0000"/>
                </a:solidFill>
              </a:rPr>
              <a:t>NBC</a:t>
            </a:r>
            <a:r>
              <a:rPr lang="ja-JP" altLang="en-US" dirty="0"/>
              <a:t>兵器</a:t>
            </a:r>
          </a:p>
          <a:p>
            <a:pPr algn="just"/>
            <a:r>
              <a:rPr lang="ja-JP" altLang="en-US" dirty="0"/>
              <a:t>核兵器　　　</a:t>
            </a:r>
            <a:r>
              <a:rPr lang="en-US" altLang="ja-JP" kern="100" dirty="0">
                <a:latin typeface="游明朝" panose="02020400000000000000" pitchFamily="18" charset="-128"/>
                <a:ea typeface="游明朝" panose="02020400000000000000" pitchFamily="18" charset="-128"/>
                <a:cs typeface="Times New Roman" panose="02020603050405020304" pitchFamily="18" charset="0"/>
              </a:rPr>
              <a:t>1938 </a:t>
            </a:r>
            <a:r>
              <a:rPr lang="ja-JP" altLang="ja-JP" kern="100" dirty="0">
                <a:latin typeface="游明朝" panose="02020400000000000000" pitchFamily="18" charset="-128"/>
                <a:ea typeface="游明朝" panose="02020400000000000000" pitchFamily="18" charset="-128"/>
                <a:cs typeface="Times New Roman" panose="02020603050405020304" pitchFamily="18" charset="0"/>
              </a:rPr>
              <a:t>年～</a:t>
            </a:r>
            <a:r>
              <a:rPr lang="en-US" altLang="ja-JP" kern="100" dirty="0">
                <a:latin typeface="游明朝" panose="02020400000000000000" pitchFamily="18" charset="-128"/>
                <a:ea typeface="游明朝" panose="02020400000000000000" pitchFamily="18" charset="-128"/>
                <a:cs typeface="Times New Roman" panose="02020603050405020304" pitchFamily="18" charset="0"/>
              </a:rPr>
              <a:t>1939 </a:t>
            </a:r>
            <a:r>
              <a:rPr lang="ja-JP" altLang="ja-JP" kern="100" dirty="0">
                <a:latin typeface="游明朝" panose="02020400000000000000" pitchFamily="18" charset="-128"/>
                <a:ea typeface="游明朝" panose="02020400000000000000" pitchFamily="18" charset="-128"/>
                <a:cs typeface="Times New Roman" panose="02020603050405020304" pitchFamily="18" charset="0"/>
              </a:rPr>
              <a:t>年にかけて原子力が発見される</a:t>
            </a:r>
            <a:r>
              <a:rPr lang="ja-JP" altLang="en-US" kern="100" dirty="0">
                <a:latin typeface="游明朝" panose="02020400000000000000" pitchFamily="18" charset="-128"/>
                <a:ea typeface="游明朝" panose="02020400000000000000" pitchFamily="18" charset="-128"/>
                <a:cs typeface="Times New Roman" panose="02020603050405020304" pitchFamily="18" charset="0"/>
              </a:rPr>
              <a:t>。</a:t>
            </a:r>
            <a:endParaRPr lang="en-US" altLang="ja-JP" kern="100" dirty="0">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アインシュタイン</a:t>
            </a:r>
            <a:r>
              <a:rPr lang="en-US" altLang="ja-JP" kern="100" dirty="0">
                <a:latin typeface="游明朝" panose="02020400000000000000" pitchFamily="18" charset="-128"/>
                <a:ea typeface="游明朝" panose="02020400000000000000" pitchFamily="18" charset="-128"/>
                <a:cs typeface="Times New Roman" panose="02020603050405020304" pitchFamily="18" charset="0"/>
              </a:rPr>
              <a:t> ⇒ </a:t>
            </a:r>
            <a:r>
              <a:rPr lang="ja-JP" altLang="ja-JP" kern="100" dirty="0">
                <a:latin typeface="游明朝" panose="02020400000000000000" pitchFamily="18" charset="-128"/>
                <a:ea typeface="游明朝" panose="02020400000000000000" pitchFamily="18" charset="-128"/>
                <a:cs typeface="Times New Roman" panose="02020603050405020304" pitchFamily="18" charset="0"/>
              </a:rPr>
              <a:t>ルーズベルト大統領に宛てた書簡</a:t>
            </a:r>
          </a:p>
          <a:p>
            <a:pPr marL="0" indent="0" algn="just">
              <a:buNone/>
            </a:pPr>
            <a:r>
              <a:rPr lang="ja-JP" altLang="en-US" kern="100" dirty="0">
                <a:latin typeface="游明朝" panose="02020400000000000000" pitchFamily="18" charset="-128"/>
                <a:ea typeface="游明朝" panose="02020400000000000000" pitchFamily="18" charset="-128"/>
                <a:cs typeface="Times New Roman" panose="02020603050405020304" pitchFamily="18" charset="0"/>
              </a:rPr>
              <a:t>　</a:t>
            </a:r>
            <a:r>
              <a:rPr lang="ja-JP" altLang="ja-JP" kern="100" dirty="0">
                <a:latin typeface="游明朝" panose="02020400000000000000" pitchFamily="18" charset="-128"/>
                <a:ea typeface="游明朝" panose="02020400000000000000" pitchFamily="18" charset="-128"/>
                <a:cs typeface="Times New Roman" panose="02020603050405020304" pitchFamily="18" charset="0"/>
              </a:rPr>
              <a:t>「この型の爆弾１個を船で運び，港湾で爆発させれば，</a:t>
            </a:r>
            <a:endParaRPr lang="en-US" altLang="ja-JP" kern="100" dirty="0">
              <a:latin typeface="游明朝" panose="02020400000000000000" pitchFamily="18" charset="-128"/>
              <a:ea typeface="游明朝" panose="02020400000000000000" pitchFamily="18" charset="-128"/>
              <a:cs typeface="Times New Roman" panose="02020603050405020304" pitchFamily="18" charset="0"/>
            </a:endParaRPr>
          </a:p>
          <a:p>
            <a:pPr marL="0" indent="0" algn="just">
              <a:buNone/>
            </a:pPr>
            <a:r>
              <a:rPr lang="ja-JP" altLang="en-US" kern="100" dirty="0">
                <a:latin typeface="游明朝" panose="02020400000000000000" pitchFamily="18" charset="-128"/>
                <a:ea typeface="游明朝" panose="02020400000000000000" pitchFamily="18" charset="-128"/>
                <a:cs typeface="Times New Roman" panose="02020603050405020304" pitchFamily="18" charset="0"/>
              </a:rPr>
              <a:t>　　</a:t>
            </a:r>
            <a:r>
              <a:rPr lang="ja-JP" altLang="ja-JP" kern="100" dirty="0">
                <a:latin typeface="游明朝" panose="02020400000000000000" pitchFamily="18" charset="-128"/>
                <a:ea typeface="游明朝" panose="02020400000000000000" pitchFamily="18" charset="-128"/>
                <a:cs typeface="Times New Roman" panose="02020603050405020304" pitchFamily="18" charset="0"/>
              </a:rPr>
              <a:t>それだけで</a:t>
            </a:r>
            <a:r>
              <a:rPr lang="ja-JP" altLang="ja-JP"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港湾全体の</a:t>
            </a:r>
            <a:r>
              <a:rPr lang="ja-JP" altLang="ja-JP" dirty="0">
                <a:solidFill>
                  <a:srgbClr val="FF0000"/>
                </a:solidFill>
                <a:ea typeface="游明朝" panose="02020400000000000000" pitchFamily="18" charset="-128"/>
                <a:cs typeface="Times New Roman" panose="02020603050405020304" pitchFamily="18" charset="0"/>
              </a:rPr>
              <a:t>みならず，同時に周辺地域の</a:t>
            </a:r>
            <a:endParaRPr lang="en-US" altLang="ja-JP" dirty="0">
              <a:solidFill>
                <a:srgbClr val="FF0000"/>
              </a:solidFill>
              <a:ea typeface="游明朝" panose="02020400000000000000" pitchFamily="18" charset="-128"/>
              <a:cs typeface="Times New Roman" panose="02020603050405020304" pitchFamily="18" charset="0"/>
            </a:endParaRPr>
          </a:p>
          <a:p>
            <a:pPr marL="0" indent="0" algn="just">
              <a:buNone/>
            </a:pPr>
            <a:r>
              <a:rPr lang="ja-JP" altLang="en-US" dirty="0">
                <a:solidFill>
                  <a:srgbClr val="FF0000"/>
                </a:solidFill>
                <a:ea typeface="游明朝" panose="02020400000000000000" pitchFamily="18" charset="-128"/>
                <a:cs typeface="Times New Roman" panose="02020603050405020304" pitchFamily="18" charset="0"/>
              </a:rPr>
              <a:t>　　</a:t>
            </a:r>
            <a:r>
              <a:rPr lang="ja-JP" altLang="ja-JP" dirty="0">
                <a:solidFill>
                  <a:srgbClr val="FF0000"/>
                </a:solidFill>
                <a:ea typeface="游明朝" panose="02020400000000000000" pitchFamily="18" charset="-128"/>
                <a:cs typeface="Times New Roman" panose="02020603050405020304" pitchFamily="18" charset="0"/>
              </a:rPr>
              <a:t>一部をもたぶん破壊す</a:t>
            </a:r>
            <a:r>
              <a:rPr lang="ja-JP" altLang="ja-JP" dirty="0">
                <a:ea typeface="游明朝" panose="02020400000000000000" pitchFamily="18" charset="-128"/>
                <a:cs typeface="Times New Roman" panose="02020603050405020304" pitchFamily="18" charset="0"/>
              </a:rPr>
              <a:t>るでしょう。」</a:t>
            </a:r>
            <a:endParaRPr lang="en-US" altLang="ja-JP" dirty="0">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36602547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ABD185-3C6E-4B3E-B619-53540C4CDE7F}"/>
              </a:ext>
            </a:extLst>
          </p:cNvPr>
          <p:cNvSpPr>
            <a:spLocks noGrp="1"/>
          </p:cNvSpPr>
          <p:nvPr>
            <p:ph type="title"/>
          </p:nvPr>
        </p:nvSpPr>
        <p:spPr/>
        <p:txBody>
          <a:bodyPr/>
          <a:lstStyle/>
          <a:p>
            <a:r>
              <a:rPr kumimoji="1" lang="ja-JP" altLang="en-US" dirty="0"/>
              <a:t>原爆症、後遺症</a:t>
            </a:r>
          </a:p>
        </p:txBody>
      </p:sp>
      <p:sp>
        <p:nvSpPr>
          <p:cNvPr id="3" name="コンテンツ プレースホルダー 2">
            <a:extLst>
              <a:ext uri="{FF2B5EF4-FFF2-40B4-BE49-F238E27FC236}">
                <a16:creationId xmlns:a16="http://schemas.microsoft.com/office/drawing/2014/main" id="{B338BE3C-88F5-453A-A442-837AE67F32BB}"/>
              </a:ext>
            </a:extLst>
          </p:cNvPr>
          <p:cNvSpPr>
            <a:spLocks noGrp="1"/>
          </p:cNvSpPr>
          <p:nvPr>
            <p:ph idx="1"/>
          </p:nvPr>
        </p:nvSpPr>
        <p:spPr/>
        <p:txBody>
          <a:bodyPr>
            <a:normAutofit fontScale="92500"/>
          </a:bodyPr>
          <a:lstStyle/>
          <a:p>
            <a:r>
              <a:rPr kumimoji="1" lang="ja-JP" altLang="en-US" dirty="0"/>
              <a:t>佐々木禎子さんは</a:t>
            </a:r>
            <a:r>
              <a:rPr kumimoji="1" lang="en-US" altLang="ja-JP" dirty="0"/>
              <a:t>1943</a:t>
            </a:r>
            <a:r>
              <a:rPr kumimoji="1" lang="ja-JP" altLang="en-US" dirty="0"/>
              <a:t>（昭和</a:t>
            </a:r>
            <a:r>
              <a:rPr kumimoji="1" lang="en-US" altLang="ja-JP" dirty="0"/>
              <a:t>18</a:t>
            </a:r>
            <a:r>
              <a:rPr kumimoji="1" lang="ja-JP" altLang="en-US" dirty="0"/>
              <a:t>）年に生まれ、</a:t>
            </a:r>
            <a:r>
              <a:rPr kumimoji="1" lang="en-US" altLang="ja-JP" dirty="0">
                <a:solidFill>
                  <a:srgbClr val="FF0000"/>
                </a:solidFill>
              </a:rPr>
              <a:t>2</a:t>
            </a:r>
            <a:r>
              <a:rPr kumimoji="1" lang="ja-JP" altLang="en-US" dirty="0">
                <a:solidFill>
                  <a:srgbClr val="FF0000"/>
                </a:solidFill>
              </a:rPr>
              <a:t>歳の時に被爆</a:t>
            </a:r>
            <a:r>
              <a:rPr kumimoji="1" lang="ja-JP" altLang="en-US" dirty="0"/>
              <a:t>。</a:t>
            </a:r>
          </a:p>
          <a:p>
            <a:r>
              <a:rPr kumimoji="1" lang="ja-JP" altLang="en-US" dirty="0"/>
              <a:t>運動の得意な元気な少女に成長したが、</a:t>
            </a:r>
            <a:r>
              <a:rPr kumimoji="1" lang="ja-JP" altLang="en-US" dirty="0">
                <a:solidFill>
                  <a:srgbClr val="FF0000"/>
                </a:solidFill>
              </a:rPr>
              <a:t>被爆から</a:t>
            </a:r>
            <a:r>
              <a:rPr kumimoji="1" lang="en-US" altLang="ja-JP" dirty="0">
                <a:solidFill>
                  <a:srgbClr val="FF0000"/>
                </a:solidFill>
              </a:rPr>
              <a:t>10</a:t>
            </a:r>
            <a:r>
              <a:rPr kumimoji="1" lang="ja-JP" altLang="en-US" dirty="0">
                <a:solidFill>
                  <a:srgbClr val="FF0000"/>
                </a:solidFill>
              </a:rPr>
              <a:t>年後</a:t>
            </a:r>
            <a:r>
              <a:rPr kumimoji="1" lang="ja-JP" altLang="en-US" dirty="0"/>
              <a:t>に突然</a:t>
            </a:r>
            <a:r>
              <a:rPr kumimoji="1" lang="ja-JP" altLang="en-US" dirty="0">
                <a:solidFill>
                  <a:srgbClr val="FF0000"/>
                </a:solidFill>
              </a:rPr>
              <a:t>白血病</a:t>
            </a:r>
            <a:r>
              <a:rPr kumimoji="1" lang="ja-JP" altLang="en-US" dirty="0"/>
              <a:t>であると診断され入院。</a:t>
            </a:r>
          </a:p>
          <a:p>
            <a:r>
              <a:rPr kumimoji="1" lang="ja-JP" altLang="en-US" dirty="0"/>
              <a:t>千羽鶴がお見舞いに贈られたことをきっかけに、「生きたい」という願いを込めて</a:t>
            </a:r>
            <a:r>
              <a:rPr kumimoji="1" lang="ja-JP" altLang="en-US" dirty="0">
                <a:solidFill>
                  <a:srgbClr val="FF0000"/>
                </a:solidFill>
              </a:rPr>
              <a:t>折り鶴</a:t>
            </a:r>
            <a:r>
              <a:rPr kumimoji="1" lang="ja-JP" altLang="en-US" dirty="0"/>
              <a:t>を折り始める。</a:t>
            </a:r>
          </a:p>
          <a:p>
            <a:r>
              <a:rPr kumimoji="1" lang="en-US" altLang="ja-JP" dirty="0"/>
              <a:t>8</a:t>
            </a:r>
            <a:r>
              <a:rPr kumimoji="1" lang="ja-JP" altLang="en-US" dirty="0"/>
              <a:t>カ月の入院生活の末、家族が見守る中亡なった。</a:t>
            </a:r>
            <a:endParaRPr kumimoji="1" lang="en-US" altLang="ja-JP" dirty="0"/>
          </a:p>
          <a:p>
            <a:r>
              <a:rPr lang="ja-JP" altLang="en-US" dirty="0"/>
              <a:t>同級生たちが全国の中学校に、</a:t>
            </a:r>
            <a:r>
              <a:rPr lang="ja-JP" altLang="en-US" dirty="0">
                <a:solidFill>
                  <a:srgbClr val="FF0000"/>
                </a:solidFill>
              </a:rPr>
              <a:t>像</a:t>
            </a:r>
            <a:r>
              <a:rPr lang="ja-JP" altLang="en-US" dirty="0"/>
              <a:t>を建てることに賛成してくれるように</a:t>
            </a:r>
            <a:r>
              <a:rPr lang="ja-JP" altLang="en-US" dirty="0">
                <a:solidFill>
                  <a:srgbClr val="FF0000"/>
                </a:solidFill>
              </a:rPr>
              <a:t>呼よびかけ</a:t>
            </a:r>
            <a:r>
              <a:rPr lang="ja-JP" altLang="en-US" dirty="0"/>
              <a:t>、</a:t>
            </a:r>
            <a:r>
              <a:rPr lang="ja-JP" altLang="en-US" dirty="0">
                <a:solidFill>
                  <a:srgbClr val="FF0000"/>
                </a:solidFill>
              </a:rPr>
              <a:t>カンパ</a:t>
            </a:r>
            <a:r>
              <a:rPr lang="ja-JP" altLang="en-US" dirty="0"/>
              <a:t>を集め「</a:t>
            </a:r>
            <a:r>
              <a:rPr lang="ja-JP" altLang="en-US" dirty="0">
                <a:solidFill>
                  <a:srgbClr val="FF0000"/>
                </a:solidFill>
              </a:rPr>
              <a:t>原爆の子の像</a:t>
            </a:r>
            <a:r>
              <a:rPr lang="ja-JP" altLang="en-US" dirty="0"/>
              <a:t>」ができる。</a:t>
            </a:r>
            <a:endParaRPr lang="en-US" altLang="ja-JP" dirty="0"/>
          </a:p>
          <a:p>
            <a:endParaRPr lang="en-US" altLang="ja-JP" dirty="0"/>
          </a:p>
        </p:txBody>
      </p:sp>
    </p:spTree>
    <p:extLst>
      <p:ext uri="{BB962C8B-B14F-4D97-AF65-F5344CB8AC3E}">
        <p14:creationId xmlns:p14="http://schemas.microsoft.com/office/powerpoint/2010/main" val="36185662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63E718-DEE2-4697-AB79-6EBB7F82CB77}"/>
              </a:ext>
            </a:extLst>
          </p:cNvPr>
          <p:cNvSpPr>
            <a:spLocks noGrp="1"/>
          </p:cNvSpPr>
          <p:nvPr>
            <p:ph type="title"/>
          </p:nvPr>
        </p:nvSpPr>
        <p:spPr/>
        <p:txBody>
          <a:bodyPr>
            <a:normAutofit fontScale="90000"/>
          </a:bodyPr>
          <a:lstStyle/>
          <a:p>
            <a:r>
              <a:rPr lang="ja-JP" altLang="en-US" dirty="0"/>
              <a:t>２，第五福竜丸と原水禁運動</a:t>
            </a:r>
            <a:br>
              <a:rPr lang="en-US" altLang="ja-JP" dirty="0"/>
            </a:br>
            <a:r>
              <a:rPr lang="ja-JP" altLang="en-US" sz="4000" dirty="0"/>
              <a:t>「今日から始める平和学習」</a:t>
            </a:r>
            <a:r>
              <a:rPr lang="en-US" altLang="ja-JP" sz="4000" dirty="0"/>
              <a:t>P50</a:t>
            </a:r>
            <a:r>
              <a:rPr lang="ja-JP" altLang="en-US" sz="4000" dirty="0"/>
              <a:t>～</a:t>
            </a:r>
            <a:r>
              <a:rPr lang="en-US" altLang="ja-JP" sz="4000" dirty="0"/>
              <a:t>P54</a:t>
            </a:r>
            <a:endParaRPr kumimoji="1" lang="ja-JP" altLang="en-US" sz="4000" dirty="0"/>
          </a:p>
        </p:txBody>
      </p:sp>
      <p:pic>
        <p:nvPicPr>
          <p:cNvPr id="5" name="コンテンツ プレースホルダー 4">
            <a:extLst>
              <a:ext uri="{FF2B5EF4-FFF2-40B4-BE49-F238E27FC236}">
                <a16:creationId xmlns:a16="http://schemas.microsoft.com/office/drawing/2014/main" id="{DE40DC8A-8CBC-4C99-BC1F-A6B718D5D018}"/>
              </a:ext>
            </a:extLst>
          </p:cNvPr>
          <p:cNvPicPr>
            <a:picLocks noGrp="1" noChangeAspect="1"/>
          </p:cNvPicPr>
          <p:nvPr>
            <p:ph idx="1"/>
          </p:nvPr>
        </p:nvPicPr>
        <p:blipFill rotWithShape="1">
          <a:blip r:embed="rId2"/>
          <a:srcRect l="12463" t="7953" r="14187" b="7552"/>
          <a:stretch/>
        </p:blipFill>
        <p:spPr>
          <a:xfrm>
            <a:off x="800100" y="2114549"/>
            <a:ext cx="6905626" cy="4472436"/>
          </a:xfrm>
        </p:spPr>
      </p:pic>
    </p:spTree>
    <p:extLst>
      <p:ext uri="{BB962C8B-B14F-4D97-AF65-F5344CB8AC3E}">
        <p14:creationId xmlns:p14="http://schemas.microsoft.com/office/powerpoint/2010/main" val="14233799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5FA33C-48AD-46DD-A6FC-5D725F4B503A}"/>
              </a:ext>
            </a:extLst>
          </p:cNvPr>
          <p:cNvSpPr>
            <a:spLocks noGrp="1"/>
          </p:cNvSpPr>
          <p:nvPr>
            <p:ph type="title"/>
          </p:nvPr>
        </p:nvSpPr>
        <p:spPr/>
        <p:txBody>
          <a:bodyPr/>
          <a:lstStyle/>
          <a:p>
            <a:r>
              <a:rPr lang="ja-JP" altLang="en-US" dirty="0"/>
              <a:t>第五福竜丸とは</a:t>
            </a:r>
            <a:br>
              <a:rPr lang="ja-JP" altLang="en-US" dirty="0"/>
            </a:br>
            <a:endParaRPr kumimoji="1" lang="ja-JP" altLang="en-US" dirty="0"/>
          </a:p>
        </p:txBody>
      </p:sp>
      <p:sp>
        <p:nvSpPr>
          <p:cNvPr id="3" name="コンテンツ プレースホルダー 2">
            <a:extLst>
              <a:ext uri="{FF2B5EF4-FFF2-40B4-BE49-F238E27FC236}">
                <a16:creationId xmlns:a16="http://schemas.microsoft.com/office/drawing/2014/main" id="{4C14C2A3-34FA-4A41-84A0-71349B499AF4}"/>
              </a:ext>
            </a:extLst>
          </p:cNvPr>
          <p:cNvSpPr>
            <a:spLocks noGrp="1"/>
          </p:cNvSpPr>
          <p:nvPr>
            <p:ph idx="1"/>
          </p:nvPr>
        </p:nvSpPr>
        <p:spPr>
          <a:xfrm>
            <a:off x="575733" y="1272209"/>
            <a:ext cx="8748889" cy="4904754"/>
          </a:xfrm>
        </p:spPr>
        <p:txBody>
          <a:bodyPr>
            <a:normAutofit fontScale="77500" lnSpcReduction="20000"/>
          </a:bodyPr>
          <a:lstStyle/>
          <a:p>
            <a:pPr marL="0" indent="0">
              <a:buNone/>
            </a:pPr>
            <a:r>
              <a:rPr kumimoji="1" lang="ja-JP" altLang="en-US" dirty="0"/>
              <a:t>　第五福竜丸は </a:t>
            </a:r>
            <a:r>
              <a:rPr kumimoji="1" lang="en-US" altLang="ja-JP" dirty="0"/>
              <a:t>1954</a:t>
            </a:r>
            <a:r>
              <a:rPr kumimoji="1" lang="ja-JP" altLang="en-US" dirty="0"/>
              <a:t>年</a:t>
            </a:r>
            <a:r>
              <a:rPr kumimoji="1" lang="en-US" altLang="ja-JP" dirty="0">
                <a:solidFill>
                  <a:srgbClr val="FF0000"/>
                </a:solidFill>
              </a:rPr>
              <a:t>3 </a:t>
            </a:r>
            <a:r>
              <a:rPr kumimoji="1" lang="ja-JP" altLang="en-US" dirty="0">
                <a:solidFill>
                  <a:srgbClr val="FF0000"/>
                </a:solidFill>
              </a:rPr>
              <a:t>月 </a:t>
            </a:r>
            <a:r>
              <a:rPr kumimoji="1" lang="en-US" altLang="ja-JP" dirty="0">
                <a:solidFill>
                  <a:srgbClr val="FF0000"/>
                </a:solidFill>
              </a:rPr>
              <a:t>1 </a:t>
            </a:r>
            <a:r>
              <a:rPr kumimoji="1" lang="ja-JP" altLang="en-US" dirty="0">
                <a:solidFill>
                  <a:srgbClr val="FF0000"/>
                </a:solidFill>
              </a:rPr>
              <a:t>日</a:t>
            </a:r>
            <a:r>
              <a:rPr kumimoji="1" lang="ja-JP" altLang="en-US" dirty="0"/>
              <a:t>、被ばくした静岡県焼津港所属の遠洋マグロ延縄漁船。爆心地より </a:t>
            </a:r>
            <a:r>
              <a:rPr kumimoji="1" lang="en-US" altLang="ja-JP" dirty="0"/>
              <a:t>160</a:t>
            </a:r>
            <a:r>
              <a:rPr kumimoji="1" lang="ja-JP" altLang="en-US" dirty="0"/>
              <a:t>ｋｍ東方の海上で操業中、実験により生じた「死の灰」</a:t>
            </a:r>
            <a:r>
              <a:rPr kumimoji="1" lang="en-US" altLang="ja-JP" dirty="0"/>
              <a:t>(</a:t>
            </a:r>
            <a:r>
              <a:rPr kumimoji="1" lang="ja-JP" altLang="en-US" dirty="0"/>
              <a:t>放射性降下物</a:t>
            </a:r>
            <a:r>
              <a:rPr kumimoji="1" lang="en-US" altLang="ja-JP" dirty="0"/>
              <a:t>)</a:t>
            </a:r>
            <a:r>
              <a:rPr kumimoji="1" lang="ja-JP" altLang="en-US" dirty="0"/>
              <a:t>が第五福竜丸に降りそそぎ、乗組員 </a:t>
            </a:r>
            <a:r>
              <a:rPr kumimoji="1" lang="en-US" altLang="ja-JP" dirty="0"/>
              <a:t>23 </a:t>
            </a:r>
            <a:r>
              <a:rPr kumimoji="1" lang="ja-JP" altLang="en-US" dirty="0"/>
              <a:t>人は全員被ばくし、その後、久保山愛吉さんが亡くなった。</a:t>
            </a:r>
          </a:p>
          <a:p>
            <a:endParaRPr kumimoji="1" lang="ja-JP" altLang="en-US" dirty="0"/>
          </a:p>
          <a:p>
            <a:r>
              <a:rPr kumimoji="1" lang="ja-JP" altLang="en-US" dirty="0">
                <a:solidFill>
                  <a:srgbClr val="FF0000"/>
                </a:solidFill>
              </a:rPr>
              <a:t>水爆ブラボー</a:t>
            </a:r>
          </a:p>
          <a:p>
            <a:pPr marL="0" indent="0">
              <a:buNone/>
            </a:pPr>
            <a:r>
              <a:rPr kumimoji="1" lang="ja-JP" altLang="en-US" dirty="0"/>
              <a:t>　</a:t>
            </a:r>
            <a:r>
              <a:rPr lang="en-US" altLang="ja-JP" dirty="0">
                <a:solidFill>
                  <a:srgbClr val="FF0000"/>
                </a:solidFill>
              </a:rPr>
              <a:t>1954 </a:t>
            </a:r>
            <a:r>
              <a:rPr lang="ja-JP" altLang="en-US" dirty="0">
                <a:solidFill>
                  <a:srgbClr val="FF0000"/>
                </a:solidFill>
              </a:rPr>
              <a:t>年 </a:t>
            </a:r>
            <a:r>
              <a:rPr kumimoji="1" lang="en-US" altLang="ja-JP" dirty="0"/>
              <a:t>3 </a:t>
            </a:r>
            <a:r>
              <a:rPr kumimoji="1" lang="ja-JP" altLang="en-US" dirty="0"/>
              <a:t>月 </a:t>
            </a:r>
            <a:r>
              <a:rPr kumimoji="1" lang="en-US" altLang="ja-JP" dirty="0"/>
              <a:t>1 </a:t>
            </a:r>
            <a:r>
              <a:rPr kumimoji="1" lang="ja-JP" altLang="en-US" dirty="0"/>
              <a:t>日に</a:t>
            </a:r>
            <a:r>
              <a:rPr lang="ja-JP" altLang="en-US" dirty="0"/>
              <a:t>、マーシャル諸島ビキニ環礁でアメリカ</a:t>
            </a:r>
            <a:r>
              <a:rPr kumimoji="1" lang="ja-JP" altLang="en-US" dirty="0"/>
              <a:t>が炸裂させた水爆「ブラボー」は、</a:t>
            </a:r>
            <a:r>
              <a:rPr kumimoji="1" lang="ja-JP" altLang="en-US" dirty="0">
                <a:solidFill>
                  <a:srgbClr val="FF0000"/>
                </a:solidFill>
              </a:rPr>
              <a:t>広島に落とされた原爆の</a:t>
            </a:r>
            <a:r>
              <a:rPr kumimoji="1" lang="en-US" altLang="ja-JP" dirty="0">
                <a:solidFill>
                  <a:srgbClr val="FF0000"/>
                </a:solidFill>
              </a:rPr>
              <a:t>1000 </a:t>
            </a:r>
            <a:r>
              <a:rPr kumimoji="1" lang="ja-JP" altLang="en-US" dirty="0">
                <a:solidFill>
                  <a:srgbClr val="FF0000"/>
                </a:solidFill>
              </a:rPr>
              <a:t>倍</a:t>
            </a:r>
            <a:r>
              <a:rPr kumimoji="1" lang="en-US" altLang="ja-JP" dirty="0">
                <a:solidFill>
                  <a:srgbClr val="FF0000"/>
                </a:solidFill>
              </a:rPr>
              <a:t>(15 </a:t>
            </a:r>
            <a:r>
              <a:rPr kumimoji="1" lang="ja-JP" altLang="en-US" dirty="0">
                <a:solidFill>
                  <a:srgbClr val="FF0000"/>
                </a:solidFill>
              </a:rPr>
              <a:t>メガトン</a:t>
            </a:r>
            <a:r>
              <a:rPr kumimoji="1" lang="en-US" altLang="ja-JP" dirty="0">
                <a:solidFill>
                  <a:srgbClr val="FF0000"/>
                </a:solidFill>
              </a:rPr>
              <a:t>)</a:t>
            </a:r>
            <a:r>
              <a:rPr kumimoji="1" lang="ja-JP" altLang="en-US" dirty="0">
                <a:solidFill>
                  <a:srgbClr val="FF0000"/>
                </a:solidFill>
              </a:rPr>
              <a:t>の破壊力</a:t>
            </a:r>
            <a:r>
              <a:rPr kumimoji="1" lang="ja-JP" altLang="en-US" dirty="0"/>
              <a:t>。爆発によって砕けた珊瑚の粉塵はキノコ雲に吸い上げられ、放射能を帯びた「死の灰」となり周辺の海や島々に降り積も</a:t>
            </a:r>
            <a:r>
              <a:rPr lang="ja-JP" altLang="en-US" dirty="0"/>
              <a:t>った</a:t>
            </a:r>
            <a:r>
              <a:rPr kumimoji="1" lang="ja-JP" altLang="en-US" dirty="0"/>
              <a:t>。放射能は広範な海と大気を汚染した。</a:t>
            </a:r>
          </a:p>
          <a:p>
            <a:endParaRPr kumimoji="1" lang="ja-JP" altLang="en-US" dirty="0"/>
          </a:p>
          <a:p>
            <a:r>
              <a:rPr kumimoji="1" lang="ja-JP" altLang="en-US" dirty="0"/>
              <a:t>漁船の被ばく</a:t>
            </a:r>
          </a:p>
          <a:p>
            <a:pPr marL="0" indent="0">
              <a:buNone/>
            </a:pPr>
            <a:r>
              <a:rPr lang="ja-JP" altLang="en-US" dirty="0"/>
              <a:t>　</a:t>
            </a:r>
            <a:r>
              <a:rPr kumimoji="1" lang="ja-JP" altLang="en-US" dirty="0"/>
              <a:t>日本各地から多くの船が出漁し被害を受けた。</a:t>
            </a:r>
            <a:r>
              <a:rPr lang="en-US" altLang="ja-JP" dirty="0"/>
              <a:t>19</a:t>
            </a:r>
            <a:r>
              <a:rPr kumimoji="1" lang="en-US" altLang="ja-JP" dirty="0"/>
              <a:t>54 </a:t>
            </a:r>
            <a:r>
              <a:rPr kumimoji="1" lang="ja-JP" altLang="en-US" dirty="0"/>
              <a:t>年末までに </a:t>
            </a:r>
            <a:r>
              <a:rPr kumimoji="1" lang="en-US" altLang="ja-JP" dirty="0"/>
              <a:t>856 </a:t>
            </a:r>
            <a:r>
              <a:rPr kumimoji="1" lang="ja-JP" altLang="en-US" dirty="0"/>
              <a:t>隻が放射能に汚染されたマグロを水揚げし</a:t>
            </a:r>
            <a:r>
              <a:rPr lang="ja-JP" altLang="en-US" dirty="0"/>
              <a:t>た</a:t>
            </a:r>
            <a:r>
              <a:rPr kumimoji="1" lang="ja-JP" altLang="en-US" dirty="0"/>
              <a:t>。多くの乗組員が被ばくした可能性があ</a:t>
            </a:r>
            <a:r>
              <a:rPr lang="ja-JP" altLang="en-US" dirty="0"/>
              <a:t>るが</a:t>
            </a:r>
            <a:r>
              <a:rPr kumimoji="1" lang="ja-JP" altLang="en-US" dirty="0"/>
              <a:t>、健康被害など不明な点が多い。</a:t>
            </a:r>
          </a:p>
        </p:txBody>
      </p:sp>
    </p:spTree>
    <p:extLst>
      <p:ext uri="{BB962C8B-B14F-4D97-AF65-F5344CB8AC3E}">
        <p14:creationId xmlns:p14="http://schemas.microsoft.com/office/powerpoint/2010/main" val="16050364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1BE6A5-EAEC-4422-9330-EF05B729A8A1}"/>
              </a:ext>
            </a:extLst>
          </p:cNvPr>
          <p:cNvSpPr>
            <a:spLocks noGrp="1"/>
          </p:cNvSpPr>
          <p:nvPr>
            <p:ph type="title"/>
          </p:nvPr>
        </p:nvSpPr>
        <p:spPr/>
        <p:txBody>
          <a:bodyPr/>
          <a:lstStyle/>
          <a:p>
            <a:r>
              <a:rPr kumimoji="1" lang="ja-JP" altLang="en-US" dirty="0"/>
              <a:t>原水爆禁止世界大会</a:t>
            </a:r>
          </a:p>
        </p:txBody>
      </p:sp>
      <p:sp>
        <p:nvSpPr>
          <p:cNvPr id="3" name="コンテンツ プレースホルダー 2">
            <a:extLst>
              <a:ext uri="{FF2B5EF4-FFF2-40B4-BE49-F238E27FC236}">
                <a16:creationId xmlns:a16="http://schemas.microsoft.com/office/drawing/2014/main" id="{A2E0B535-D145-421E-BC8F-ADFBDCD61AB4}"/>
              </a:ext>
            </a:extLst>
          </p:cNvPr>
          <p:cNvSpPr>
            <a:spLocks noGrp="1"/>
          </p:cNvSpPr>
          <p:nvPr>
            <p:ph idx="1"/>
          </p:nvPr>
        </p:nvSpPr>
        <p:spPr/>
        <p:txBody>
          <a:bodyPr>
            <a:normAutofit fontScale="92500" lnSpcReduction="10000"/>
          </a:bodyPr>
          <a:lstStyle/>
          <a:p>
            <a:r>
              <a:rPr lang="en-US" altLang="ja-JP" b="0" i="0" dirty="0">
                <a:effectLst/>
                <a:latin typeface="ＭＳ Ｐ明朝" panose="02020600040205080304" pitchFamily="18" charset="-128"/>
                <a:ea typeface="ＭＳ Ｐ明朝" panose="02020600040205080304" pitchFamily="18" charset="-128"/>
              </a:rPr>
              <a:t>1954</a:t>
            </a:r>
            <a:r>
              <a:rPr lang="ja-JP" altLang="en-US" b="0" i="0" dirty="0">
                <a:effectLst/>
                <a:latin typeface="ＭＳ Ｐ明朝" panose="02020600040205080304" pitchFamily="18" charset="-128"/>
                <a:ea typeface="ＭＳ Ｐ明朝" panose="02020600040205080304" pitchFamily="18" charset="-128"/>
              </a:rPr>
              <a:t>年</a:t>
            </a:r>
            <a:r>
              <a:rPr lang="en-US" altLang="ja-JP" b="0" i="0" dirty="0">
                <a:effectLst/>
                <a:latin typeface="ＭＳ Ｐ明朝" panose="02020600040205080304" pitchFamily="18" charset="-128"/>
                <a:ea typeface="ＭＳ Ｐ明朝" panose="02020600040205080304" pitchFamily="18" charset="-128"/>
              </a:rPr>
              <a:t>3</a:t>
            </a:r>
            <a:r>
              <a:rPr lang="ja-JP" altLang="en-US" b="0" i="0" dirty="0">
                <a:effectLst/>
                <a:latin typeface="ＭＳ Ｐ明朝" panose="02020600040205080304" pitchFamily="18" charset="-128"/>
                <a:ea typeface="ＭＳ Ｐ明朝" panose="02020600040205080304" pitchFamily="18" charset="-128"/>
              </a:rPr>
              <a:t>月</a:t>
            </a:r>
            <a:r>
              <a:rPr lang="en-US" altLang="ja-JP" b="0" i="0" dirty="0">
                <a:effectLst/>
                <a:latin typeface="ＭＳ Ｐ明朝" panose="02020600040205080304" pitchFamily="18" charset="-128"/>
                <a:ea typeface="ＭＳ Ｐ明朝" panose="02020600040205080304" pitchFamily="18" charset="-128"/>
              </a:rPr>
              <a:t>1</a:t>
            </a:r>
            <a:r>
              <a:rPr lang="ja-JP" altLang="en-US" b="0" i="0" dirty="0">
                <a:effectLst/>
                <a:latin typeface="ＭＳ Ｐ明朝" panose="02020600040205080304" pitchFamily="18" charset="-128"/>
                <a:ea typeface="ＭＳ Ｐ明朝" panose="02020600040205080304" pitchFamily="18" charset="-128"/>
              </a:rPr>
              <a:t>日，アメリカのビキニ環礁水爆</a:t>
            </a:r>
            <a:r>
              <a:rPr lang="ja-JP" altLang="en-US" dirty="0">
                <a:latin typeface="ＭＳ Ｐ明朝" panose="02020600040205080304" pitchFamily="18" charset="-128"/>
                <a:ea typeface="ＭＳ Ｐ明朝" panose="02020600040205080304" pitchFamily="18" charset="-128"/>
              </a:rPr>
              <a:t>実験</a:t>
            </a:r>
            <a:r>
              <a:rPr lang="ja-JP" altLang="en-US" b="0" i="0" dirty="0">
                <a:effectLst/>
                <a:latin typeface="ＭＳ Ｐ明朝" panose="02020600040205080304" pitchFamily="18" charset="-128"/>
                <a:ea typeface="ＭＳ Ｐ明朝" panose="02020600040205080304" pitchFamily="18" charset="-128"/>
              </a:rPr>
              <a:t>によって</a:t>
            </a:r>
            <a:r>
              <a:rPr lang="ja-JP" altLang="en-US" dirty="0">
                <a:latin typeface="ＭＳ Ｐ明朝" panose="02020600040205080304" pitchFamily="18" charset="-128"/>
                <a:ea typeface="ＭＳ Ｐ明朝" panose="02020600040205080304" pitchFamily="18" charset="-128"/>
              </a:rPr>
              <a:t>「</a:t>
            </a:r>
            <a:r>
              <a:rPr lang="ja-JP" altLang="en-US" b="0" i="0" dirty="0">
                <a:effectLst/>
                <a:latin typeface="ＭＳ Ｐ明朝" panose="02020600040205080304" pitchFamily="18" charset="-128"/>
                <a:ea typeface="ＭＳ Ｐ明朝" panose="02020600040205080304" pitchFamily="18" charset="-128"/>
              </a:rPr>
              <a:t>第五福竜丸</a:t>
            </a:r>
            <a:r>
              <a:rPr lang="ja-JP" altLang="en-US" dirty="0">
                <a:latin typeface="ＭＳ Ｐ明朝" panose="02020600040205080304" pitchFamily="18" charset="-128"/>
                <a:ea typeface="ＭＳ Ｐ明朝" panose="02020600040205080304" pitchFamily="18" charset="-128"/>
              </a:rPr>
              <a:t>」</a:t>
            </a:r>
            <a:r>
              <a:rPr lang="ja-JP" altLang="en-US" b="0" i="0" dirty="0">
                <a:effectLst/>
                <a:latin typeface="ＭＳ Ｐ明朝" panose="02020600040205080304" pitchFamily="18" charset="-128"/>
                <a:ea typeface="ＭＳ Ｐ明朝" panose="02020600040205080304" pitchFamily="18" charset="-128"/>
              </a:rPr>
              <a:t>が被害を受ける。</a:t>
            </a:r>
            <a:endParaRPr lang="en-US" altLang="ja-JP" b="0" i="0" dirty="0">
              <a:effectLst/>
              <a:latin typeface="ＭＳ Ｐ明朝" panose="02020600040205080304" pitchFamily="18" charset="-128"/>
              <a:ea typeface="ＭＳ Ｐ明朝" panose="02020600040205080304" pitchFamily="18" charset="-128"/>
            </a:endParaRPr>
          </a:p>
          <a:p>
            <a:r>
              <a:rPr lang="ja-JP" altLang="en-US" b="0" i="0" dirty="0">
                <a:solidFill>
                  <a:srgbClr val="FF0000"/>
                </a:solidFill>
                <a:effectLst/>
                <a:latin typeface="ＭＳ Ｐ明朝" panose="02020600040205080304" pitchFamily="18" charset="-128"/>
                <a:ea typeface="ＭＳ Ｐ明朝" panose="02020600040205080304" pitchFamily="18" charset="-128"/>
              </a:rPr>
              <a:t>東京杉並区の主婦によるアピールと</a:t>
            </a:r>
            <a:r>
              <a:rPr lang="ja-JP" altLang="en-US" dirty="0">
                <a:latin typeface="ＭＳ Ｐ明朝" panose="02020600040205080304" pitchFamily="18" charset="-128"/>
                <a:ea typeface="ＭＳ Ｐ明朝" panose="02020600040205080304" pitchFamily="18" charset="-128"/>
              </a:rPr>
              <a:t>署名運動</a:t>
            </a:r>
            <a:r>
              <a:rPr lang="ja-JP" altLang="en-US" b="0" i="0" dirty="0">
                <a:effectLst/>
                <a:latin typeface="ＭＳ Ｐ明朝" panose="02020600040205080304" pitchFamily="18" charset="-128"/>
                <a:ea typeface="ＭＳ Ｐ明朝" panose="02020600040205080304" pitchFamily="18" charset="-128"/>
              </a:rPr>
              <a:t>をきっかけに，運動の</a:t>
            </a:r>
            <a:r>
              <a:rPr lang="ja-JP" altLang="en-US" dirty="0">
                <a:latin typeface="ＭＳ Ｐ明朝" panose="02020600040205080304" pitchFamily="18" charset="-128"/>
                <a:ea typeface="ＭＳ Ｐ明朝" panose="02020600040205080304" pitchFamily="18" charset="-128"/>
              </a:rPr>
              <a:t>規模</a:t>
            </a:r>
            <a:r>
              <a:rPr lang="ja-JP" altLang="en-US" b="0" i="0" dirty="0">
                <a:effectLst/>
                <a:latin typeface="ＭＳ Ｐ明朝" panose="02020600040205080304" pitchFamily="18" charset="-128"/>
                <a:ea typeface="ＭＳ Ｐ明朝" panose="02020600040205080304" pitchFamily="18" charset="-128"/>
              </a:rPr>
              <a:t>が広がり </a:t>
            </a:r>
            <a:r>
              <a:rPr lang="en-US" altLang="ja-JP" b="0" i="0" dirty="0">
                <a:effectLst/>
                <a:latin typeface="ＭＳ Ｐ明朝" panose="02020600040205080304" pitchFamily="18" charset="-128"/>
                <a:ea typeface="ＭＳ Ｐ明朝" panose="02020600040205080304" pitchFamily="18" charset="-128"/>
              </a:rPr>
              <a:t>55</a:t>
            </a:r>
            <a:r>
              <a:rPr lang="ja-JP" altLang="en-US" b="0" i="0" dirty="0">
                <a:effectLst/>
                <a:latin typeface="ＭＳ Ｐ明朝" panose="02020600040205080304" pitchFamily="18" charset="-128"/>
                <a:ea typeface="ＭＳ Ｐ明朝" panose="02020600040205080304" pitchFamily="18" charset="-128"/>
              </a:rPr>
              <a:t>年</a:t>
            </a:r>
            <a:r>
              <a:rPr lang="en-US" altLang="ja-JP" b="0" i="0" dirty="0">
                <a:effectLst/>
                <a:latin typeface="ＭＳ Ｐ明朝" panose="02020600040205080304" pitchFamily="18" charset="-128"/>
                <a:ea typeface="ＭＳ Ｐ明朝" panose="02020600040205080304" pitchFamily="18" charset="-128"/>
              </a:rPr>
              <a:t>8</a:t>
            </a:r>
            <a:r>
              <a:rPr lang="ja-JP" altLang="en-US" b="0" i="0" dirty="0">
                <a:effectLst/>
                <a:latin typeface="ＭＳ Ｐ明朝" panose="02020600040205080304" pitchFamily="18" charset="-128"/>
                <a:ea typeface="ＭＳ Ｐ明朝" panose="02020600040205080304" pitchFamily="18" charset="-128"/>
              </a:rPr>
              <a:t>月</a:t>
            </a:r>
            <a:r>
              <a:rPr lang="en-US" altLang="ja-JP" b="0" i="0" dirty="0">
                <a:effectLst/>
                <a:latin typeface="ＭＳ Ｐ明朝" panose="02020600040205080304" pitchFamily="18" charset="-128"/>
                <a:ea typeface="ＭＳ Ｐ明朝" panose="02020600040205080304" pitchFamily="18" charset="-128"/>
              </a:rPr>
              <a:t>6</a:t>
            </a:r>
            <a:r>
              <a:rPr lang="ja-JP" altLang="en-US" b="0" i="0" dirty="0">
                <a:effectLst/>
                <a:latin typeface="ＭＳ Ｐ明朝" panose="02020600040205080304" pitchFamily="18" charset="-128"/>
                <a:ea typeface="ＭＳ Ｐ明朝" panose="02020600040205080304" pitchFamily="18" charset="-128"/>
              </a:rPr>
              <a:t>日，広島の第</a:t>
            </a:r>
            <a:r>
              <a:rPr lang="en-US" altLang="ja-JP" b="0" i="0" dirty="0">
                <a:effectLst/>
                <a:latin typeface="ＭＳ Ｐ明朝" panose="02020600040205080304" pitchFamily="18" charset="-128"/>
                <a:ea typeface="ＭＳ Ｐ明朝" panose="02020600040205080304" pitchFamily="18" charset="-128"/>
              </a:rPr>
              <a:t>1</a:t>
            </a:r>
            <a:r>
              <a:rPr lang="ja-JP" altLang="en-US" b="0" i="0" dirty="0">
                <a:effectLst/>
                <a:latin typeface="ＭＳ Ｐ明朝" panose="02020600040205080304" pitchFamily="18" charset="-128"/>
                <a:ea typeface="ＭＳ Ｐ明朝" panose="02020600040205080304" pitchFamily="18" charset="-128"/>
              </a:rPr>
              <a:t>回</a:t>
            </a:r>
            <a:r>
              <a:rPr lang="ja-JP" altLang="en-US" dirty="0">
                <a:latin typeface="ＭＳ Ｐ明朝" panose="02020600040205080304" pitchFamily="18" charset="-128"/>
                <a:ea typeface="ＭＳ Ｐ明朝" panose="02020600040205080304" pitchFamily="18" charset="-128"/>
              </a:rPr>
              <a:t>原水爆禁止世界大会</a:t>
            </a:r>
            <a:r>
              <a:rPr lang="ja-JP" altLang="en-US" b="0" i="0" dirty="0">
                <a:effectLst/>
                <a:latin typeface="ＭＳ Ｐ明朝" panose="02020600040205080304" pitchFamily="18" charset="-128"/>
                <a:ea typeface="ＭＳ Ｐ明朝" panose="02020600040205080304" pitchFamily="18" charset="-128"/>
              </a:rPr>
              <a:t>までに </a:t>
            </a:r>
            <a:r>
              <a:rPr lang="en-US" altLang="ja-JP" b="0" i="0" dirty="0">
                <a:solidFill>
                  <a:srgbClr val="FF0000"/>
                </a:solidFill>
                <a:effectLst/>
                <a:latin typeface="ＭＳ Ｐ明朝" panose="02020600040205080304" pitchFamily="18" charset="-128"/>
                <a:ea typeface="ＭＳ Ｐ明朝" panose="02020600040205080304" pitchFamily="18" charset="-128"/>
              </a:rPr>
              <a:t>3000</a:t>
            </a:r>
            <a:r>
              <a:rPr lang="ja-JP" altLang="en-US" b="0" i="0" dirty="0">
                <a:solidFill>
                  <a:srgbClr val="FF0000"/>
                </a:solidFill>
                <a:effectLst/>
                <a:latin typeface="ＭＳ Ｐ明朝" panose="02020600040205080304" pitchFamily="18" charset="-128"/>
                <a:ea typeface="ＭＳ Ｐ明朝" panose="02020600040205080304" pitchFamily="18" charset="-128"/>
              </a:rPr>
              <a:t>万人の署名</a:t>
            </a:r>
            <a:r>
              <a:rPr lang="ja-JP" altLang="en-US" b="0" i="0" dirty="0">
                <a:effectLst/>
                <a:latin typeface="ＭＳ Ｐ明朝" panose="02020600040205080304" pitchFamily="18" charset="-128"/>
                <a:ea typeface="ＭＳ Ｐ明朝" panose="02020600040205080304" pitchFamily="18" charset="-128"/>
              </a:rPr>
              <a:t>が集まる。</a:t>
            </a:r>
            <a:endParaRPr lang="en-US" altLang="ja-JP" b="0" i="0" dirty="0">
              <a:effectLst/>
              <a:latin typeface="ＭＳ Ｐ明朝" panose="02020600040205080304" pitchFamily="18" charset="-128"/>
              <a:ea typeface="ＭＳ Ｐ明朝" panose="02020600040205080304" pitchFamily="18" charset="-128"/>
            </a:endParaRPr>
          </a:p>
          <a:p>
            <a:r>
              <a:rPr lang="en-US" altLang="ja-JP" b="0" i="0" dirty="0">
                <a:solidFill>
                  <a:srgbClr val="1A1A1A"/>
                </a:solidFill>
                <a:effectLst/>
                <a:latin typeface="Times New Roman" panose="02020603050405020304" pitchFamily="18" charset="0"/>
              </a:rPr>
              <a:t>1955</a:t>
            </a:r>
            <a:r>
              <a:rPr lang="ja-JP" altLang="en-US" b="0" i="0" dirty="0">
                <a:solidFill>
                  <a:srgbClr val="1A1A1A"/>
                </a:solidFill>
                <a:effectLst/>
                <a:latin typeface="Times New Roman" panose="02020603050405020304" pitchFamily="18" charset="0"/>
              </a:rPr>
              <a:t>年（昭和</a:t>
            </a:r>
            <a:r>
              <a:rPr lang="en-US" altLang="ja-JP" b="0" i="0" dirty="0">
                <a:solidFill>
                  <a:srgbClr val="1A1A1A"/>
                </a:solidFill>
                <a:effectLst/>
                <a:latin typeface="Times New Roman" panose="02020603050405020304" pitchFamily="18" charset="0"/>
              </a:rPr>
              <a:t>30</a:t>
            </a:r>
            <a:r>
              <a:rPr lang="ja-JP" altLang="en-US" b="0" i="0" dirty="0">
                <a:solidFill>
                  <a:srgbClr val="1A1A1A"/>
                </a:solidFill>
                <a:effectLst/>
                <a:latin typeface="Times New Roman" panose="02020603050405020304" pitchFamily="18" charset="0"/>
              </a:rPr>
              <a:t>）</a:t>
            </a:r>
            <a:r>
              <a:rPr lang="en-US" altLang="ja-JP" b="0" i="0" dirty="0">
                <a:solidFill>
                  <a:srgbClr val="1A1A1A"/>
                </a:solidFill>
                <a:effectLst/>
                <a:latin typeface="Times New Roman" panose="02020603050405020304" pitchFamily="18" charset="0"/>
              </a:rPr>
              <a:t>9</a:t>
            </a:r>
            <a:r>
              <a:rPr lang="ja-JP" altLang="en-US" b="0" i="0" dirty="0">
                <a:solidFill>
                  <a:srgbClr val="1A1A1A"/>
                </a:solidFill>
                <a:effectLst/>
                <a:latin typeface="Times New Roman" panose="02020603050405020304" pitchFamily="18" charset="0"/>
              </a:rPr>
              <a:t>月、</a:t>
            </a:r>
            <a:r>
              <a:rPr lang="ja-JP" altLang="en-US" dirty="0">
                <a:latin typeface="ＭＳ Ｐ明朝" panose="02020600040205080304" pitchFamily="18" charset="-128"/>
                <a:ea typeface="ＭＳ Ｐ明朝" panose="02020600040205080304" pitchFamily="18" charset="-128"/>
              </a:rPr>
              <a:t>原水爆禁止日本協議会</a:t>
            </a:r>
            <a:r>
              <a:rPr lang="ja-JP" altLang="en-US" b="0" i="0" dirty="0">
                <a:effectLst/>
                <a:latin typeface="ＭＳ Ｐ明朝" panose="02020600040205080304" pitchFamily="18" charset="-128"/>
                <a:ea typeface="ＭＳ Ｐ明朝" panose="02020600040205080304" pitchFamily="18" charset="-128"/>
              </a:rPr>
              <a:t> </a:t>
            </a:r>
            <a:r>
              <a:rPr lang="en-US" altLang="ja-JP" b="0" i="0" dirty="0">
                <a:effectLst/>
                <a:latin typeface="ＭＳ Ｐ明朝" panose="02020600040205080304" pitchFamily="18" charset="-128"/>
                <a:ea typeface="ＭＳ Ｐ明朝" panose="02020600040205080304" pitchFamily="18" charset="-128"/>
              </a:rPr>
              <a:t>(</a:t>
            </a:r>
            <a:r>
              <a:rPr lang="ja-JP" altLang="en-US" b="0" i="0" dirty="0">
                <a:effectLst/>
                <a:latin typeface="ＭＳ Ｐ明朝" panose="02020600040205080304" pitchFamily="18" charset="-128"/>
                <a:ea typeface="ＭＳ Ｐ明朝" panose="02020600040205080304" pitchFamily="18" charset="-128"/>
              </a:rPr>
              <a:t>原水協</a:t>
            </a:r>
            <a:r>
              <a:rPr lang="en-US" altLang="ja-JP" b="0" i="0" dirty="0">
                <a:effectLst/>
                <a:latin typeface="ＭＳ Ｐ明朝" panose="02020600040205080304" pitchFamily="18" charset="-128"/>
                <a:ea typeface="ＭＳ Ｐ明朝" panose="02020600040205080304" pitchFamily="18" charset="-128"/>
              </a:rPr>
              <a:t>)</a:t>
            </a:r>
          </a:p>
          <a:p>
            <a:r>
              <a:rPr lang="en-US" altLang="ja-JP" b="0" i="0" dirty="0">
                <a:solidFill>
                  <a:srgbClr val="1A1A1A"/>
                </a:solidFill>
                <a:effectLst/>
                <a:latin typeface="Times New Roman" panose="02020603050405020304" pitchFamily="18" charset="0"/>
              </a:rPr>
              <a:t>1961</a:t>
            </a:r>
            <a:r>
              <a:rPr lang="ja-JP" altLang="en-US" b="0" i="0" dirty="0">
                <a:solidFill>
                  <a:srgbClr val="1A1A1A"/>
                </a:solidFill>
                <a:effectLst/>
                <a:latin typeface="Times New Roman" panose="02020603050405020304" pitchFamily="18" charset="0"/>
              </a:rPr>
              <a:t>年</a:t>
            </a:r>
            <a:r>
              <a:rPr lang="en-US" altLang="ja-JP" b="0" i="0" dirty="0">
                <a:solidFill>
                  <a:srgbClr val="1A1A1A"/>
                </a:solidFill>
                <a:effectLst/>
                <a:latin typeface="Times New Roman" panose="02020603050405020304" pitchFamily="18" charset="0"/>
              </a:rPr>
              <a:t>11</a:t>
            </a:r>
            <a:r>
              <a:rPr lang="ja-JP" altLang="en-US" b="0" i="0" dirty="0">
                <a:solidFill>
                  <a:srgbClr val="1A1A1A"/>
                </a:solidFill>
                <a:effectLst/>
                <a:latin typeface="Times New Roman" panose="02020603050405020304" pitchFamily="18" charset="0"/>
              </a:rPr>
              <a:t>月に、核兵器禁止平和建設国民会議（核禁会議）</a:t>
            </a:r>
            <a:endParaRPr lang="en-US" altLang="ja-JP" b="0" i="0" dirty="0">
              <a:solidFill>
                <a:srgbClr val="1A1A1A"/>
              </a:solidFill>
              <a:effectLst/>
              <a:latin typeface="Times New Roman" panose="02020603050405020304" pitchFamily="18" charset="0"/>
            </a:endParaRPr>
          </a:p>
          <a:p>
            <a:r>
              <a:rPr lang="en-US" altLang="ja-JP" b="0" i="0" dirty="0">
                <a:solidFill>
                  <a:srgbClr val="1A1A1A"/>
                </a:solidFill>
                <a:effectLst/>
                <a:latin typeface="Times New Roman" panose="02020603050405020304" pitchFamily="18" charset="0"/>
              </a:rPr>
              <a:t>1965</a:t>
            </a:r>
            <a:r>
              <a:rPr lang="ja-JP" altLang="en-US" b="0" i="0" dirty="0">
                <a:solidFill>
                  <a:srgbClr val="1A1A1A"/>
                </a:solidFill>
                <a:effectLst/>
                <a:latin typeface="Times New Roman" panose="02020603050405020304" pitchFamily="18" charset="0"/>
              </a:rPr>
              <a:t>年</a:t>
            </a:r>
            <a:r>
              <a:rPr lang="en-US" altLang="ja-JP" b="0" i="0" dirty="0">
                <a:solidFill>
                  <a:srgbClr val="1A1A1A"/>
                </a:solidFill>
                <a:effectLst/>
                <a:latin typeface="Times New Roman" panose="02020603050405020304" pitchFamily="18" charset="0"/>
              </a:rPr>
              <a:t>2</a:t>
            </a:r>
            <a:r>
              <a:rPr lang="ja-JP" altLang="en-US" b="0" i="0" dirty="0">
                <a:solidFill>
                  <a:srgbClr val="1A1A1A"/>
                </a:solidFill>
                <a:effectLst/>
                <a:latin typeface="Times New Roman" panose="02020603050405020304" pitchFamily="18" charset="0"/>
              </a:rPr>
              <a:t>月に、原水爆禁止日本国民会議（原水禁国民会議）</a:t>
            </a:r>
            <a:endParaRPr lang="en-US" altLang="ja-JP" b="0" i="0" dirty="0">
              <a:solidFill>
                <a:srgbClr val="1A1A1A"/>
              </a:solidFill>
              <a:effectLst/>
              <a:latin typeface="Times New Roman" panose="02020603050405020304" pitchFamily="18" charset="0"/>
            </a:endParaRPr>
          </a:p>
          <a:p>
            <a:r>
              <a:rPr lang="ja-JP" altLang="en-US" dirty="0">
                <a:solidFill>
                  <a:srgbClr val="1A1A1A"/>
                </a:solidFill>
                <a:latin typeface="Times New Roman" panose="02020603050405020304" pitchFamily="18" charset="0"/>
                <a:ea typeface="ＭＳ Ｐ明朝" panose="02020600040205080304" pitchFamily="18" charset="-128"/>
              </a:rPr>
              <a:t>それぞれが世界大会を開いている。</a:t>
            </a:r>
            <a:endParaRPr lang="en-US" altLang="ja-JP" b="0" i="0" dirty="0">
              <a:effectLst/>
              <a:latin typeface="ＭＳ Ｐ明朝" panose="02020600040205080304" pitchFamily="18" charset="-128"/>
              <a:ea typeface="ＭＳ Ｐ明朝" panose="02020600040205080304" pitchFamily="18" charset="-128"/>
            </a:endParaRPr>
          </a:p>
          <a:p>
            <a:pPr marL="0" indent="0">
              <a:buNone/>
            </a:pPr>
            <a:endParaRPr lang="en-US" altLang="ja-JP" b="0" i="0" dirty="0">
              <a:effectLst/>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10182045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92A0A0-CB4B-4A87-8A6F-F0B984A1A41E}"/>
              </a:ext>
            </a:extLst>
          </p:cNvPr>
          <p:cNvSpPr>
            <a:spLocks noGrp="1"/>
          </p:cNvSpPr>
          <p:nvPr>
            <p:ph type="title"/>
          </p:nvPr>
        </p:nvSpPr>
        <p:spPr/>
        <p:txBody>
          <a:bodyPr>
            <a:normAutofit fontScale="90000"/>
          </a:bodyPr>
          <a:lstStyle/>
          <a:p>
            <a:r>
              <a:rPr kumimoji="1" lang="ja-JP" altLang="en-US" dirty="0"/>
              <a:t>３，東日本大震災と原発事故</a:t>
            </a:r>
            <a:br>
              <a:rPr kumimoji="1" lang="en-US" altLang="ja-JP" dirty="0"/>
            </a:br>
            <a:r>
              <a:rPr kumimoji="1" lang="ja-JP" altLang="en-US" dirty="0"/>
              <a:t>「今日から始める平和</a:t>
            </a:r>
            <a:r>
              <a:rPr lang="ja-JP" altLang="en-US" dirty="0"/>
              <a:t>学習</a:t>
            </a:r>
            <a:r>
              <a:rPr kumimoji="1" lang="ja-JP" altLang="en-US" dirty="0"/>
              <a:t>」</a:t>
            </a:r>
            <a:r>
              <a:rPr kumimoji="1" lang="en-US" altLang="ja-JP" dirty="0"/>
              <a:t>P70</a:t>
            </a:r>
            <a:r>
              <a:rPr kumimoji="1" lang="ja-JP" altLang="en-US" dirty="0"/>
              <a:t>～</a:t>
            </a:r>
            <a:r>
              <a:rPr kumimoji="1" lang="en-US" altLang="ja-JP" dirty="0"/>
              <a:t>P72</a:t>
            </a:r>
            <a:endParaRPr kumimoji="1" lang="ja-JP" altLang="en-US" dirty="0"/>
          </a:p>
        </p:txBody>
      </p:sp>
      <p:sp>
        <p:nvSpPr>
          <p:cNvPr id="3" name="コンテンツ プレースホルダー 2">
            <a:extLst>
              <a:ext uri="{FF2B5EF4-FFF2-40B4-BE49-F238E27FC236}">
                <a16:creationId xmlns:a16="http://schemas.microsoft.com/office/drawing/2014/main" id="{7EAA87DC-6374-4505-9111-E4AED18C5537}"/>
              </a:ext>
            </a:extLst>
          </p:cNvPr>
          <p:cNvSpPr>
            <a:spLocks noGrp="1"/>
          </p:cNvSpPr>
          <p:nvPr>
            <p:ph idx="1"/>
          </p:nvPr>
        </p:nvSpPr>
        <p:spPr/>
        <p:txBody>
          <a:bodyPr/>
          <a:lstStyle/>
          <a:p>
            <a:r>
              <a:rPr kumimoji="1" lang="ja-JP" altLang="en-US" dirty="0"/>
              <a:t>東日本大震災</a:t>
            </a:r>
            <a:endParaRPr kumimoji="1" lang="en-US" altLang="ja-JP" dirty="0"/>
          </a:p>
          <a:p>
            <a:r>
              <a:rPr lang="ja-JP" altLang="en-US" dirty="0"/>
              <a:t>　</a:t>
            </a:r>
            <a:r>
              <a:rPr lang="en-US" altLang="ja-JP" dirty="0"/>
              <a:t>2011</a:t>
            </a:r>
            <a:r>
              <a:rPr lang="ja-JP" altLang="en-US" dirty="0"/>
              <a:t>年</a:t>
            </a:r>
            <a:r>
              <a:rPr lang="en-US" altLang="ja-JP" dirty="0"/>
              <a:t>3</a:t>
            </a:r>
            <a:r>
              <a:rPr lang="ja-JP" altLang="en-US" dirty="0"/>
              <a:t>月</a:t>
            </a:r>
            <a:r>
              <a:rPr lang="en-US" altLang="ja-JP" dirty="0"/>
              <a:t>11</a:t>
            </a:r>
            <a:r>
              <a:rPr lang="ja-JP" altLang="en-US" dirty="0"/>
              <a:t>日</a:t>
            </a:r>
            <a:r>
              <a:rPr lang="en-US" altLang="ja-JP" dirty="0"/>
              <a:t>14</a:t>
            </a:r>
            <a:r>
              <a:rPr lang="ja-JP" altLang="en-US" dirty="0"/>
              <a:t>時</a:t>
            </a:r>
            <a:r>
              <a:rPr lang="en-US" altLang="ja-JP" dirty="0"/>
              <a:t>46</a:t>
            </a:r>
            <a:r>
              <a:rPr lang="ja-JP" altLang="en-US" dirty="0"/>
              <a:t>分</a:t>
            </a:r>
            <a:endParaRPr lang="en-US" altLang="ja-JP" dirty="0"/>
          </a:p>
          <a:p>
            <a:r>
              <a:rPr kumimoji="1" lang="ja-JP" altLang="en-US" dirty="0"/>
              <a:t>　</a:t>
            </a:r>
            <a:r>
              <a:rPr kumimoji="1" lang="en-US" altLang="ja-JP" dirty="0"/>
              <a:t>Mw9.0</a:t>
            </a:r>
          </a:p>
          <a:p>
            <a:r>
              <a:rPr lang="ja-JP" altLang="en-US" dirty="0"/>
              <a:t>　浸水した面積</a:t>
            </a:r>
            <a:r>
              <a:rPr lang="en-US" altLang="ja-JP" dirty="0"/>
              <a:t>561</a:t>
            </a:r>
            <a:r>
              <a:rPr lang="ja-JP" altLang="en-US" dirty="0"/>
              <a:t>㎢</a:t>
            </a:r>
            <a:endParaRPr lang="en-US" altLang="ja-JP" dirty="0"/>
          </a:p>
          <a:p>
            <a:r>
              <a:rPr lang="ja-JP" altLang="en-US" dirty="0"/>
              <a:t>　死者</a:t>
            </a:r>
            <a:r>
              <a:rPr lang="en-US" altLang="ja-JP" dirty="0"/>
              <a:t>15897</a:t>
            </a:r>
            <a:r>
              <a:rPr lang="ja-JP" altLang="en-US" dirty="0"/>
              <a:t>人行方不明者</a:t>
            </a:r>
            <a:r>
              <a:rPr lang="en-US" altLang="ja-JP" dirty="0"/>
              <a:t>2533</a:t>
            </a:r>
            <a:r>
              <a:rPr lang="ja-JP" altLang="en-US" dirty="0"/>
              <a:t>人</a:t>
            </a:r>
            <a:endParaRPr lang="en-US" altLang="ja-JP" dirty="0"/>
          </a:p>
          <a:p>
            <a:endParaRPr kumimoji="1" lang="ja-JP" altLang="en-US" dirty="0"/>
          </a:p>
        </p:txBody>
      </p:sp>
    </p:spTree>
    <p:extLst>
      <p:ext uri="{BB962C8B-B14F-4D97-AF65-F5344CB8AC3E}">
        <p14:creationId xmlns:p14="http://schemas.microsoft.com/office/powerpoint/2010/main" val="5854104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4A6F67F4-EFC7-426E-9607-51FE71AAEC3B}"/>
              </a:ext>
            </a:extLst>
          </p:cNvPr>
          <p:cNvSpPr>
            <a:spLocks noGrp="1" noChangeArrowheads="1"/>
          </p:cNvSpPr>
          <p:nvPr>
            <p:ph type="title"/>
          </p:nvPr>
        </p:nvSpPr>
        <p:spPr>
          <a:xfrm>
            <a:off x="508000" y="190500"/>
            <a:ext cx="8916988" cy="642938"/>
          </a:xfrm>
        </p:spPr>
        <p:txBody>
          <a:bodyPr>
            <a:normAutofit fontScale="90000"/>
          </a:bodyPr>
          <a:lstStyle/>
          <a:p>
            <a:r>
              <a:rPr lang="ja-JP" altLang="en-US" sz="4100">
                <a:solidFill>
                  <a:srgbClr val="0000FF"/>
                </a:solidFill>
              </a:rPr>
              <a:t>福島第一原発事故のあらすじ</a:t>
            </a:r>
          </a:p>
        </p:txBody>
      </p:sp>
      <p:sp>
        <p:nvSpPr>
          <p:cNvPr id="53251" name="Rectangle 3">
            <a:extLst>
              <a:ext uri="{FF2B5EF4-FFF2-40B4-BE49-F238E27FC236}">
                <a16:creationId xmlns:a16="http://schemas.microsoft.com/office/drawing/2014/main" id="{E38F1400-6F11-4CE0-B345-9989249D054C}"/>
              </a:ext>
            </a:extLst>
          </p:cNvPr>
          <p:cNvSpPr>
            <a:spLocks noGrp="1" noChangeArrowheads="1"/>
          </p:cNvSpPr>
          <p:nvPr>
            <p:ph idx="1"/>
          </p:nvPr>
        </p:nvSpPr>
        <p:spPr>
          <a:xfrm>
            <a:off x="427040" y="1047750"/>
            <a:ext cx="9128125" cy="5405438"/>
          </a:xfrm>
        </p:spPr>
        <p:txBody>
          <a:bodyPr>
            <a:normAutofit lnSpcReduction="10000"/>
          </a:bodyPr>
          <a:lstStyle/>
          <a:p>
            <a:pPr>
              <a:lnSpc>
                <a:spcPct val="80000"/>
              </a:lnSpc>
            </a:pPr>
            <a:r>
              <a:rPr lang="ja-JP" altLang="en-US" sz="2600">
                <a:solidFill>
                  <a:srgbClr val="FF3399"/>
                </a:solidFill>
              </a:rPr>
              <a:t>地震発生　</a:t>
            </a:r>
            <a:r>
              <a:rPr lang="en-US" altLang="ja-JP" sz="2600">
                <a:solidFill>
                  <a:srgbClr val="FF3399"/>
                </a:solidFill>
              </a:rPr>
              <a:t>2011</a:t>
            </a:r>
            <a:r>
              <a:rPr lang="ja-JP" altLang="en-US" sz="2600">
                <a:solidFill>
                  <a:srgbClr val="FF3399"/>
                </a:solidFill>
              </a:rPr>
              <a:t>年３月</a:t>
            </a:r>
            <a:r>
              <a:rPr lang="en-US" altLang="ja-JP" sz="2600">
                <a:solidFill>
                  <a:srgbClr val="FF3399"/>
                </a:solidFill>
              </a:rPr>
              <a:t>11</a:t>
            </a:r>
            <a:r>
              <a:rPr lang="ja-JP" altLang="en-US" sz="2600">
                <a:solidFill>
                  <a:srgbClr val="FF3399"/>
                </a:solidFill>
              </a:rPr>
              <a:t>日　</a:t>
            </a:r>
            <a:r>
              <a:rPr lang="en-US" altLang="ja-JP" sz="2600">
                <a:solidFill>
                  <a:srgbClr val="FF3399"/>
                </a:solidFill>
              </a:rPr>
              <a:t>14:46</a:t>
            </a:r>
          </a:p>
          <a:p>
            <a:pPr>
              <a:lnSpc>
                <a:spcPct val="80000"/>
              </a:lnSpc>
            </a:pPr>
            <a:r>
              <a:rPr lang="ja-JP" altLang="en-US" sz="2600"/>
              <a:t>地震で原子炉建屋・配管・電気系統などが壊れた。</a:t>
            </a:r>
          </a:p>
          <a:p>
            <a:pPr>
              <a:lnSpc>
                <a:spcPct val="80000"/>
              </a:lnSpc>
            </a:pPr>
            <a:r>
              <a:rPr lang="ja-JP" altLang="en-US" sz="2600"/>
              <a:t>津波で非常用電源が水没し，全電源を喪失してポンプが動かず，冷却水が入れられなくなる。</a:t>
            </a:r>
          </a:p>
          <a:p>
            <a:pPr>
              <a:lnSpc>
                <a:spcPct val="80000"/>
              </a:lnSpc>
            </a:pPr>
            <a:r>
              <a:rPr lang="ja-JP" altLang="en-US" sz="2600"/>
              <a:t>冷却水が蒸発し，原子炉（核燃料）が空焚きになる。</a:t>
            </a:r>
          </a:p>
          <a:p>
            <a:pPr>
              <a:lnSpc>
                <a:spcPct val="80000"/>
              </a:lnSpc>
            </a:pPr>
            <a:r>
              <a:rPr lang="ja-JP" altLang="en-US" sz="2600"/>
              <a:t>大量の蒸気等が圧力容器から格納容器に噴出。</a:t>
            </a:r>
          </a:p>
          <a:p>
            <a:pPr>
              <a:lnSpc>
                <a:spcPct val="80000"/>
              </a:lnSpc>
            </a:pPr>
            <a:r>
              <a:rPr lang="ja-JP" altLang="en-US" sz="2600"/>
              <a:t>格納容器の圧力が異常上昇し，破裂の危機へ。</a:t>
            </a:r>
          </a:p>
          <a:p>
            <a:pPr>
              <a:lnSpc>
                <a:spcPct val="80000"/>
              </a:lnSpc>
            </a:pPr>
            <a:r>
              <a:rPr lang="ja-JP" altLang="en-US" sz="2600"/>
              <a:t>格納容器排気弁を開けてガスを放出（</a:t>
            </a:r>
            <a:r>
              <a:rPr lang="ja-JP" altLang="en-US" sz="2600">
                <a:solidFill>
                  <a:srgbClr val="FF33CC"/>
                </a:solidFill>
              </a:rPr>
              <a:t>ベント</a:t>
            </a:r>
            <a:r>
              <a:rPr lang="ja-JP" altLang="en-US" sz="2600"/>
              <a:t>：１～３号機）　　　→</a:t>
            </a:r>
            <a:r>
              <a:rPr lang="ja-JP" altLang="en-US" sz="2600">
                <a:solidFill>
                  <a:srgbClr val="FF0000"/>
                </a:solidFill>
              </a:rPr>
              <a:t>放射能を大気中に大量放出</a:t>
            </a:r>
            <a:r>
              <a:rPr lang="ja-JP" altLang="en-US" sz="2600"/>
              <a:t>。</a:t>
            </a:r>
          </a:p>
          <a:p>
            <a:pPr>
              <a:lnSpc>
                <a:spcPct val="80000"/>
              </a:lnSpc>
            </a:pPr>
            <a:r>
              <a:rPr lang="ja-JP" altLang="en-US" sz="2600"/>
              <a:t>炉心が溶けて（</a:t>
            </a:r>
            <a:r>
              <a:rPr lang="ja-JP" altLang="en-US" sz="2600">
                <a:solidFill>
                  <a:srgbClr val="FF0000"/>
                </a:solidFill>
              </a:rPr>
              <a:t>メルトダウン</a:t>
            </a:r>
            <a:r>
              <a:rPr lang="ja-JP" altLang="en-US" sz="2600"/>
              <a:t>）水素を発生し，水素爆発（１～３号機）。</a:t>
            </a:r>
          </a:p>
          <a:p>
            <a:pPr>
              <a:lnSpc>
                <a:spcPct val="80000"/>
              </a:lnSpc>
              <a:buFontTx/>
              <a:buNone/>
            </a:pPr>
            <a:r>
              <a:rPr lang="ja-JP" altLang="en-US" sz="2600"/>
              <a:t>　　→圧力容器を貫通し格納容器内へ（</a:t>
            </a:r>
            <a:r>
              <a:rPr lang="ja-JP" altLang="en-US" sz="2600">
                <a:solidFill>
                  <a:srgbClr val="FF0000"/>
                </a:solidFill>
              </a:rPr>
              <a:t>メルトスルー</a:t>
            </a:r>
            <a:r>
              <a:rPr lang="ja-JP" altLang="en-US" sz="2600"/>
              <a:t>）。</a:t>
            </a:r>
          </a:p>
          <a:p>
            <a:pPr>
              <a:lnSpc>
                <a:spcPct val="80000"/>
              </a:lnSpc>
            </a:pPr>
            <a:r>
              <a:rPr lang="ja-JP" altLang="en-US" sz="2600"/>
              <a:t>４号機も核燃料が冷却不能となり水素爆発。</a:t>
            </a:r>
          </a:p>
          <a:p>
            <a:pPr>
              <a:lnSpc>
                <a:spcPct val="80000"/>
              </a:lnSpc>
            </a:pPr>
            <a:r>
              <a:rPr lang="ja-JP" altLang="en-US" sz="2600"/>
              <a:t>外部から注水するが，大量の汚染水を海に放出。</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 calcmode="lin" valueType="num">
                                      <p:cBhvr additive="base">
                                        <p:cTn id="7" dur="500" fill="hold"/>
                                        <p:tgtEl>
                                          <p:spTgt spid="532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32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3251">
                                            <p:txEl>
                                              <p:pRg st="1" end="1"/>
                                            </p:txEl>
                                          </p:spTgt>
                                        </p:tgtEl>
                                        <p:attrNameLst>
                                          <p:attrName>style.visibility</p:attrName>
                                        </p:attrNameLst>
                                      </p:cBhvr>
                                      <p:to>
                                        <p:strVal val="visible"/>
                                      </p:to>
                                    </p:set>
                                    <p:anim calcmode="lin" valueType="num">
                                      <p:cBhvr additive="base">
                                        <p:cTn id="13" dur="500" fill="hold"/>
                                        <p:tgtEl>
                                          <p:spTgt spid="532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32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3251">
                                            <p:txEl>
                                              <p:pRg st="2" end="2"/>
                                            </p:txEl>
                                          </p:spTgt>
                                        </p:tgtEl>
                                        <p:attrNameLst>
                                          <p:attrName>style.visibility</p:attrName>
                                        </p:attrNameLst>
                                      </p:cBhvr>
                                      <p:to>
                                        <p:strVal val="visible"/>
                                      </p:to>
                                    </p:set>
                                    <p:anim calcmode="lin" valueType="num">
                                      <p:cBhvr additive="base">
                                        <p:cTn id="19" dur="500" fill="hold"/>
                                        <p:tgtEl>
                                          <p:spTgt spid="5325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32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3251">
                                            <p:txEl>
                                              <p:pRg st="3" end="3"/>
                                            </p:txEl>
                                          </p:spTgt>
                                        </p:tgtEl>
                                        <p:attrNameLst>
                                          <p:attrName>style.visibility</p:attrName>
                                        </p:attrNameLst>
                                      </p:cBhvr>
                                      <p:to>
                                        <p:strVal val="visible"/>
                                      </p:to>
                                    </p:set>
                                    <p:anim calcmode="lin" valueType="num">
                                      <p:cBhvr additive="base">
                                        <p:cTn id="25" dur="500" fill="hold"/>
                                        <p:tgtEl>
                                          <p:spTgt spid="5325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32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3251">
                                            <p:txEl>
                                              <p:pRg st="4" end="4"/>
                                            </p:txEl>
                                          </p:spTgt>
                                        </p:tgtEl>
                                        <p:attrNameLst>
                                          <p:attrName>style.visibility</p:attrName>
                                        </p:attrNameLst>
                                      </p:cBhvr>
                                      <p:to>
                                        <p:strVal val="visible"/>
                                      </p:to>
                                    </p:set>
                                    <p:anim calcmode="lin" valueType="num">
                                      <p:cBhvr additive="base">
                                        <p:cTn id="31" dur="500" fill="hold"/>
                                        <p:tgtEl>
                                          <p:spTgt spid="5325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325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3251">
                                            <p:txEl>
                                              <p:pRg st="5" end="5"/>
                                            </p:txEl>
                                          </p:spTgt>
                                        </p:tgtEl>
                                        <p:attrNameLst>
                                          <p:attrName>style.visibility</p:attrName>
                                        </p:attrNameLst>
                                      </p:cBhvr>
                                      <p:to>
                                        <p:strVal val="visible"/>
                                      </p:to>
                                    </p:set>
                                    <p:anim calcmode="lin" valueType="num">
                                      <p:cBhvr additive="base">
                                        <p:cTn id="37" dur="500" fill="hold"/>
                                        <p:tgtEl>
                                          <p:spTgt spid="5325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325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3251">
                                            <p:txEl>
                                              <p:pRg st="6" end="6"/>
                                            </p:txEl>
                                          </p:spTgt>
                                        </p:tgtEl>
                                        <p:attrNameLst>
                                          <p:attrName>style.visibility</p:attrName>
                                        </p:attrNameLst>
                                      </p:cBhvr>
                                      <p:to>
                                        <p:strVal val="visible"/>
                                      </p:to>
                                    </p:set>
                                    <p:anim calcmode="lin" valueType="num">
                                      <p:cBhvr additive="base">
                                        <p:cTn id="43" dur="500" fill="hold"/>
                                        <p:tgtEl>
                                          <p:spTgt spid="5325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325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3251">
                                            <p:txEl>
                                              <p:pRg st="7" end="7"/>
                                            </p:txEl>
                                          </p:spTgt>
                                        </p:tgtEl>
                                        <p:attrNameLst>
                                          <p:attrName>style.visibility</p:attrName>
                                        </p:attrNameLst>
                                      </p:cBhvr>
                                      <p:to>
                                        <p:strVal val="visible"/>
                                      </p:to>
                                    </p:set>
                                    <p:anim calcmode="lin" valueType="num">
                                      <p:cBhvr additive="base">
                                        <p:cTn id="49" dur="500" fill="hold"/>
                                        <p:tgtEl>
                                          <p:spTgt spid="53251">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325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3251">
                                            <p:txEl>
                                              <p:pRg st="8" end="8"/>
                                            </p:txEl>
                                          </p:spTgt>
                                        </p:tgtEl>
                                        <p:attrNameLst>
                                          <p:attrName>style.visibility</p:attrName>
                                        </p:attrNameLst>
                                      </p:cBhvr>
                                      <p:to>
                                        <p:strVal val="visible"/>
                                      </p:to>
                                    </p:set>
                                    <p:anim calcmode="lin" valueType="num">
                                      <p:cBhvr additive="base">
                                        <p:cTn id="55" dur="500" fill="hold"/>
                                        <p:tgtEl>
                                          <p:spTgt spid="53251">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325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3251">
                                            <p:txEl>
                                              <p:pRg st="9" end="9"/>
                                            </p:txEl>
                                          </p:spTgt>
                                        </p:tgtEl>
                                        <p:attrNameLst>
                                          <p:attrName>style.visibility</p:attrName>
                                        </p:attrNameLst>
                                      </p:cBhvr>
                                      <p:to>
                                        <p:strVal val="visible"/>
                                      </p:to>
                                    </p:set>
                                    <p:anim calcmode="lin" valueType="num">
                                      <p:cBhvr additive="base">
                                        <p:cTn id="61" dur="500" fill="hold"/>
                                        <p:tgtEl>
                                          <p:spTgt spid="53251">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3251">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53251">
                                            <p:txEl>
                                              <p:pRg st="10" end="10"/>
                                            </p:txEl>
                                          </p:spTgt>
                                        </p:tgtEl>
                                        <p:attrNameLst>
                                          <p:attrName>style.visibility</p:attrName>
                                        </p:attrNameLst>
                                      </p:cBhvr>
                                      <p:to>
                                        <p:strVal val="visible"/>
                                      </p:to>
                                    </p:set>
                                    <p:anim calcmode="lin" valueType="num">
                                      <p:cBhvr additive="base">
                                        <p:cTn id="67" dur="500" fill="hold"/>
                                        <p:tgtEl>
                                          <p:spTgt spid="53251">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3251">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ACB6C1CF-06E4-40BC-94E5-2E6070878030}"/>
              </a:ext>
            </a:extLst>
          </p:cNvPr>
          <p:cNvSpPr>
            <a:spLocks noGrp="1" noChangeArrowheads="1"/>
          </p:cNvSpPr>
          <p:nvPr>
            <p:ph type="title" idx="4294967295"/>
          </p:nvPr>
        </p:nvSpPr>
        <p:spPr>
          <a:xfrm>
            <a:off x="0" y="188913"/>
            <a:ext cx="8229600" cy="647700"/>
          </a:xfrm>
        </p:spPr>
        <p:txBody>
          <a:bodyPr/>
          <a:lstStyle/>
          <a:p>
            <a:pPr eaLnBrk="1" hangingPunct="1"/>
            <a:r>
              <a:rPr lang="ja-JP" altLang="en-US" sz="3200">
                <a:solidFill>
                  <a:srgbClr val="3333FF"/>
                </a:solidFill>
              </a:rPr>
              <a:t>放射能汚染地図</a:t>
            </a:r>
          </a:p>
        </p:txBody>
      </p:sp>
      <p:sp>
        <p:nvSpPr>
          <p:cNvPr id="84995" name="Rectangle 3">
            <a:extLst>
              <a:ext uri="{FF2B5EF4-FFF2-40B4-BE49-F238E27FC236}">
                <a16:creationId xmlns:a16="http://schemas.microsoft.com/office/drawing/2014/main" id="{31468C60-EAE5-4620-95FC-820DA2C641A6}"/>
              </a:ext>
            </a:extLst>
          </p:cNvPr>
          <p:cNvSpPr>
            <a:spLocks noGrp="1" noChangeArrowheads="1"/>
          </p:cNvSpPr>
          <p:nvPr>
            <p:ph type="body" idx="4294967295"/>
          </p:nvPr>
        </p:nvSpPr>
        <p:spPr>
          <a:xfrm>
            <a:off x="5729288" y="1628775"/>
            <a:ext cx="4176712" cy="1439863"/>
          </a:xfrm>
        </p:spPr>
        <p:txBody>
          <a:bodyPr>
            <a:normAutofit fontScale="85000" lnSpcReduction="10000"/>
          </a:bodyPr>
          <a:lstStyle/>
          <a:p>
            <a:pPr eaLnBrk="1" hangingPunct="1"/>
            <a:r>
              <a:rPr lang="ja-JP" altLang="en-US" sz="2400" b="1"/>
              <a:t>セシウム１３４（半減期</a:t>
            </a:r>
            <a:r>
              <a:rPr lang="en-US" altLang="ja-JP" sz="2400"/>
              <a:t>2</a:t>
            </a:r>
            <a:r>
              <a:rPr lang="ja-JP" altLang="en-US" sz="2400" b="1"/>
              <a:t>年）</a:t>
            </a:r>
          </a:p>
          <a:p>
            <a:pPr eaLnBrk="1" hangingPunct="1"/>
            <a:r>
              <a:rPr lang="ja-JP" altLang="en-US" sz="2400" b="1"/>
              <a:t>セシウム１３７（半減期</a:t>
            </a:r>
            <a:r>
              <a:rPr lang="en-US" altLang="ja-JP" sz="2400"/>
              <a:t>30</a:t>
            </a:r>
            <a:r>
              <a:rPr lang="ja-JP" altLang="en-US" sz="2400" b="1"/>
              <a:t>年）</a:t>
            </a:r>
          </a:p>
          <a:p>
            <a:pPr eaLnBrk="1" hangingPunct="1"/>
            <a:r>
              <a:rPr lang="en-US" altLang="ja-JP" sz="2400"/>
              <a:t>2011</a:t>
            </a:r>
            <a:r>
              <a:rPr lang="ja-JP" altLang="en-US" sz="2400"/>
              <a:t>年</a:t>
            </a:r>
            <a:r>
              <a:rPr lang="en-US" altLang="ja-JP" sz="2400"/>
              <a:t>9</a:t>
            </a:r>
            <a:r>
              <a:rPr lang="ja-JP" altLang="en-US" sz="2400"/>
              <a:t>月</a:t>
            </a:r>
            <a:r>
              <a:rPr lang="en-US" altLang="ja-JP" sz="2400"/>
              <a:t>18</a:t>
            </a:r>
            <a:r>
              <a:rPr lang="ja-JP" altLang="en-US" sz="2400"/>
              <a:t>日現在</a:t>
            </a:r>
          </a:p>
        </p:txBody>
      </p:sp>
      <p:pic>
        <p:nvPicPr>
          <p:cNvPr id="84996" name="Picture 4" descr="放射能汚染地図（2011,9">
            <a:extLst>
              <a:ext uri="{FF2B5EF4-FFF2-40B4-BE49-F238E27FC236}">
                <a16:creationId xmlns:a16="http://schemas.microsoft.com/office/drawing/2014/main" id="{3458B458-D423-4D43-BCB7-14A5FBBFF6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314" y="981077"/>
            <a:ext cx="3871913" cy="547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7" name="Text Box 5">
            <a:extLst>
              <a:ext uri="{FF2B5EF4-FFF2-40B4-BE49-F238E27FC236}">
                <a16:creationId xmlns:a16="http://schemas.microsoft.com/office/drawing/2014/main" id="{5EEFF9F6-6CA1-4709-A108-30EBDB50EC92}"/>
              </a:ext>
            </a:extLst>
          </p:cNvPr>
          <p:cNvSpPr txBox="1">
            <a:spLocks noChangeArrowheads="1"/>
          </p:cNvSpPr>
          <p:nvPr/>
        </p:nvSpPr>
        <p:spPr bwMode="auto">
          <a:xfrm>
            <a:off x="5240339" y="3789363"/>
            <a:ext cx="3692526" cy="1938992"/>
          </a:xfrm>
          <a:prstGeom prst="rect">
            <a:avLst/>
          </a:prstGeom>
          <a:noFill/>
          <a:ln w="1587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2400" dirty="0">
                <a:solidFill>
                  <a:srgbClr val="0000FF"/>
                </a:solidFill>
              </a:rPr>
              <a:t>福島県では，１６万人が県内外へ避難（事故直後）</a:t>
            </a:r>
          </a:p>
          <a:p>
            <a:r>
              <a:rPr lang="ja-JP" altLang="en-US" sz="2400" dirty="0">
                <a:solidFill>
                  <a:srgbClr val="0000FF"/>
                </a:solidFill>
              </a:rPr>
              <a:t>　　　　　　　↓</a:t>
            </a:r>
          </a:p>
          <a:p>
            <a:r>
              <a:rPr lang="ja-JP" altLang="en-US" sz="2400" dirty="0">
                <a:solidFill>
                  <a:srgbClr val="0000FF"/>
                </a:solidFill>
              </a:rPr>
              <a:t>現在は，約３万６千人</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 calcmode="lin" valueType="num">
                                      <p:cBhvr additive="base">
                                        <p:cTn id="7" dur="500" fill="hold"/>
                                        <p:tgtEl>
                                          <p:spTgt spid="849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49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4995">
                                            <p:txEl>
                                              <p:pRg st="1" end="1"/>
                                            </p:txEl>
                                          </p:spTgt>
                                        </p:tgtEl>
                                        <p:attrNameLst>
                                          <p:attrName>style.visibility</p:attrName>
                                        </p:attrNameLst>
                                      </p:cBhvr>
                                      <p:to>
                                        <p:strVal val="visible"/>
                                      </p:to>
                                    </p:set>
                                    <p:anim calcmode="lin" valueType="num">
                                      <p:cBhvr additive="base">
                                        <p:cTn id="13" dur="500" fill="hold"/>
                                        <p:tgtEl>
                                          <p:spTgt spid="849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49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4995">
                                            <p:txEl>
                                              <p:pRg st="2" end="2"/>
                                            </p:txEl>
                                          </p:spTgt>
                                        </p:tgtEl>
                                        <p:attrNameLst>
                                          <p:attrName>style.visibility</p:attrName>
                                        </p:attrNameLst>
                                      </p:cBhvr>
                                      <p:to>
                                        <p:strVal val="visible"/>
                                      </p:to>
                                    </p:set>
                                    <p:anim calcmode="lin" valueType="num">
                                      <p:cBhvr additive="base">
                                        <p:cTn id="19" dur="500" fill="hold"/>
                                        <p:tgtEl>
                                          <p:spTgt spid="849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49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84997"/>
                                        </p:tgtEl>
                                        <p:attrNameLst>
                                          <p:attrName>style.visibility</p:attrName>
                                        </p:attrNameLst>
                                      </p:cBhvr>
                                      <p:to>
                                        <p:strVal val="visible"/>
                                      </p:to>
                                    </p:set>
                                    <p:animEffect transition="in" filter="dissolve">
                                      <p:cBhvr>
                                        <p:cTn id="25" dur="500"/>
                                        <p:tgtEl>
                                          <p:spTgt spid="849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p:bldP spid="8499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DC8A0B-1D78-4C00-A8EC-0724BFEFD978}"/>
              </a:ext>
            </a:extLst>
          </p:cNvPr>
          <p:cNvSpPr>
            <a:spLocks noGrp="1"/>
          </p:cNvSpPr>
          <p:nvPr>
            <p:ph type="title"/>
          </p:nvPr>
        </p:nvSpPr>
        <p:spPr/>
        <p:txBody>
          <a:bodyPr/>
          <a:lstStyle/>
          <a:p>
            <a:r>
              <a:rPr kumimoji="1" lang="ja-JP" altLang="en-US" dirty="0"/>
              <a:t>復興までの予定</a:t>
            </a:r>
          </a:p>
        </p:txBody>
      </p:sp>
      <p:sp>
        <p:nvSpPr>
          <p:cNvPr id="3" name="コンテンツ プレースホルダー 2">
            <a:extLst>
              <a:ext uri="{FF2B5EF4-FFF2-40B4-BE49-F238E27FC236}">
                <a16:creationId xmlns:a16="http://schemas.microsoft.com/office/drawing/2014/main" id="{FD89BFEA-4FC5-4EB6-A423-501F8D2293B5}"/>
              </a:ext>
            </a:extLst>
          </p:cNvPr>
          <p:cNvSpPr>
            <a:spLocks noGrp="1"/>
          </p:cNvSpPr>
          <p:nvPr>
            <p:ph idx="1"/>
          </p:nvPr>
        </p:nvSpPr>
        <p:spPr/>
        <p:txBody>
          <a:bodyPr/>
          <a:lstStyle/>
          <a:p>
            <a:r>
              <a:rPr lang="ja-JP" altLang="en-US" b="0" i="0" dirty="0">
                <a:solidFill>
                  <a:srgbClr val="3F3F42"/>
                </a:solidFill>
                <a:effectLst/>
                <a:latin typeface="Hiragino Kaku Gothic Pro"/>
              </a:rPr>
              <a:t>政府は隣接地域での居住を制限。原発から放射性物質の放出が増すにつれ、制限区域を拡大した。その結果、</a:t>
            </a:r>
            <a:r>
              <a:rPr lang="en-US" altLang="ja-JP" b="0" i="0" dirty="0">
                <a:solidFill>
                  <a:srgbClr val="3F3F42"/>
                </a:solidFill>
                <a:effectLst/>
                <a:latin typeface="Hiragino Kaku Gothic Pro"/>
              </a:rPr>
              <a:t>16</a:t>
            </a:r>
            <a:r>
              <a:rPr lang="ja-JP" altLang="en-US" b="0" i="0" dirty="0">
                <a:solidFill>
                  <a:srgbClr val="3F3F42"/>
                </a:solidFill>
                <a:effectLst/>
                <a:latin typeface="Hiragino Kaku Gothic Pro"/>
              </a:rPr>
              <a:t>万人以上が避難生活を強いられた。</a:t>
            </a:r>
            <a:endParaRPr lang="en-US" altLang="ja-JP" b="0" i="0" dirty="0">
              <a:solidFill>
                <a:srgbClr val="3F3F42"/>
              </a:solidFill>
              <a:effectLst/>
              <a:latin typeface="Hiragino Kaku Gothic Pro"/>
            </a:endParaRPr>
          </a:p>
          <a:p>
            <a:r>
              <a:rPr lang="ja-JP" altLang="en-US" b="0" i="0" dirty="0">
                <a:solidFill>
                  <a:srgbClr val="3F3F42"/>
                </a:solidFill>
                <a:effectLst/>
                <a:latin typeface="Hiragino Kaku Gothic Pro"/>
              </a:rPr>
              <a:t>原発事故から</a:t>
            </a:r>
            <a:r>
              <a:rPr lang="en-US" altLang="ja-JP" b="0" i="0" dirty="0">
                <a:solidFill>
                  <a:srgbClr val="3F3F42"/>
                </a:solidFill>
                <a:effectLst/>
                <a:latin typeface="Hiragino Kaku Gothic Pro"/>
              </a:rPr>
              <a:t>10</a:t>
            </a:r>
            <a:r>
              <a:rPr lang="ja-JP" altLang="en-US" b="0" i="0" dirty="0">
                <a:solidFill>
                  <a:srgbClr val="3F3F42"/>
                </a:solidFill>
                <a:effectLst/>
                <a:latin typeface="Hiragino Kaku Gothic Pro"/>
              </a:rPr>
              <a:t>年がたったが、原発周辺はほぼ当時のままの状態で残され、住民は帰還できていない。</a:t>
            </a:r>
            <a:r>
              <a:rPr lang="ja-JP" altLang="en-US" dirty="0">
                <a:solidFill>
                  <a:srgbClr val="3F3F42"/>
                </a:solidFill>
                <a:latin typeface="Hiragino Kaku Gothic Pro"/>
              </a:rPr>
              <a:t>東電発表では事故</a:t>
            </a:r>
            <a:r>
              <a:rPr lang="ja-JP" altLang="en-US" b="0" i="0" dirty="0">
                <a:solidFill>
                  <a:srgbClr val="3F3F42"/>
                </a:solidFill>
                <a:effectLst/>
                <a:latin typeface="Hiragino Kaku Gothic Pro"/>
              </a:rPr>
              <a:t>処理の完了まで</a:t>
            </a:r>
            <a:r>
              <a:rPr lang="ja-JP" altLang="en-US" b="0" i="0" dirty="0">
                <a:solidFill>
                  <a:srgbClr val="FF0000"/>
                </a:solidFill>
                <a:effectLst/>
                <a:latin typeface="Hiragino Kaku Gothic Pro"/>
              </a:rPr>
              <a:t>最大</a:t>
            </a:r>
            <a:r>
              <a:rPr lang="en-US" altLang="ja-JP" b="0" i="0" dirty="0">
                <a:solidFill>
                  <a:srgbClr val="FF0000"/>
                </a:solidFill>
                <a:effectLst/>
                <a:latin typeface="Hiragino Kaku Gothic Pro"/>
              </a:rPr>
              <a:t>40</a:t>
            </a:r>
            <a:r>
              <a:rPr lang="ja-JP" altLang="en-US" b="0" i="0" dirty="0">
                <a:solidFill>
                  <a:srgbClr val="FF0000"/>
                </a:solidFill>
                <a:effectLst/>
                <a:latin typeface="Hiragino Kaku Gothic Pro"/>
              </a:rPr>
              <a:t>年かかると予測</a:t>
            </a:r>
            <a:r>
              <a:rPr lang="ja-JP" altLang="en-US" b="0" i="0" dirty="0">
                <a:solidFill>
                  <a:srgbClr val="3F3F42"/>
                </a:solidFill>
                <a:effectLst/>
                <a:latin typeface="Hiragino Kaku Gothic Pro"/>
              </a:rPr>
              <a:t>。（</a:t>
            </a:r>
            <a:r>
              <a:rPr lang="en-US" altLang="ja-JP" b="0" i="0" dirty="0">
                <a:solidFill>
                  <a:srgbClr val="3F3F42"/>
                </a:solidFill>
                <a:effectLst/>
                <a:latin typeface="Hiragino Kaku Gothic Pro"/>
              </a:rPr>
              <a:t>35</a:t>
            </a:r>
            <a:r>
              <a:rPr lang="ja-JP" altLang="en-US" b="0" i="0" dirty="0">
                <a:solidFill>
                  <a:srgbClr val="3F3F42"/>
                </a:solidFill>
                <a:effectLst/>
                <a:latin typeface="Hiragino Kaku Gothic Pro"/>
              </a:rPr>
              <a:t>年～</a:t>
            </a:r>
            <a:r>
              <a:rPr lang="en-US" altLang="ja-JP" b="0" i="0" dirty="0">
                <a:solidFill>
                  <a:srgbClr val="3F3F42"/>
                </a:solidFill>
                <a:effectLst/>
                <a:latin typeface="Hiragino Kaku Gothic Pro"/>
              </a:rPr>
              <a:t>40</a:t>
            </a:r>
            <a:r>
              <a:rPr lang="ja-JP" altLang="en-US" b="0" i="0" dirty="0">
                <a:solidFill>
                  <a:srgbClr val="3F3F42"/>
                </a:solidFill>
                <a:effectLst/>
                <a:latin typeface="Hiragino Kaku Gothic Pro"/>
              </a:rPr>
              <a:t>年後：</a:t>
            </a:r>
            <a:r>
              <a:rPr lang="en-US" altLang="ja-JP" b="0" i="0" dirty="0">
                <a:solidFill>
                  <a:srgbClr val="3F3F42"/>
                </a:solidFill>
                <a:effectLst/>
                <a:latin typeface="Hiragino Kaku Gothic Pro"/>
              </a:rPr>
              <a:t>2046</a:t>
            </a:r>
            <a:r>
              <a:rPr lang="ja-JP" altLang="en-US" b="0" i="0" dirty="0">
                <a:solidFill>
                  <a:srgbClr val="3F3F42"/>
                </a:solidFill>
                <a:effectLst/>
                <a:latin typeface="Hiragino Kaku Gothic Pro"/>
              </a:rPr>
              <a:t>年～</a:t>
            </a:r>
            <a:r>
              <a:rPr lang="en-US" altLang="ja-JP" b="0" i="0" dirty="0">
                <a:solidFill>
                  <a:srgbClr val="3F3F42"/>
                </a:solidFill>
                <a:effectLst/>
                <a:latin typeface="Hiragino Kaku Gothic Pro"/>
              </a:rPr>
              <a:t>2051</a:t>
            </a:r>
            <a:r>
              <a:rPr lang="ja-JP" altLang="en-US" b="0" i="0" dirty="0">
                <a:solidFill>
                  <a:srgbClr val="3F3F42"/>
                </a:solidFill>
                <a:effectLst/>
                <a:latin typeface="Hiragino Kaku Gothic Pro"/>
              </a:rPr>
              <a:t>年）</a:t>
            </a:r>
            <a:endParaRPr lang="en-US" altLang="ja-JP" b="0" i="0" dirty="0">
              <a:solidFill>
                <a:srgbClr val="3F3F42"/>
              </a:solidFill>
              <a:effectLst/>
              <a:latin typeface="Hiragino Kaku Gothic Pro"/>
            </a:endParaRPr>
          </a:p>
          <a:p>
            <a:r>
              <a:rPr lang="ja-JP" altLang="en-US" b="0" i="0" dirty="0">
                <a:solidFill>
                  <a:srgbClr val="3F3F42"/>
                </a:solidFill>
                <a:effectLst/>
                <a:latin typeface="Hiragino Kaku Gothic Pro"/>
              </a:rPr>
              <a:t>政府は２兆円。</a:t>
            </a:r>
            <a:r>
              <a:rPr lang="en-US" altLang="ja-JP" b="0" i="0" dirty="0">
                <a:solidFill>
                  <a:srgbClr val="3F3F42"/>
                </a:solidFill>
                <a:effectLst/>
                <a:latin typeface="Hiragino Kaku Gothic Pro"/>
              </a:rPr>
              <a:t>(2016</a:t>
            </a:r>
            <a:r>
              <a:rPr lang="ja-JP" altLang="en-US" b="0" i="0" dirty="0">
                <a:solidFill>
                  <a:srgbClr val="3F3F42"/>
                </a:solidFill>
                <a:effectLst/>
                <a:latin typeface="Hiragino Kaku Gothic Pro"/>
              </a:rPr>
              <a:t>年</a:t>
            </a:r>
            <a:r>
              <a:rPr lang="en-US" altLang="ja-JP" b="0" i="0" dirty="0">
                <a:solidFill>
                  <a:srgbClr val="3F3F42"/>
                </a:solidFill>
                <a:effectLst/>
                <a:latin typeface="Hiragino Kaku Gothic Pro"/>
              </a:rPr>
              <a:t>12</a:t>
            </a:r>
            <a:r>
              <a:rPr lang="ja-JP" altLang="en-US" b="0" i="0" dirty="0">
                <a:solidFill>
                  <a:srgbClr val="3F3F42"/>
                </a:solidFill>
                <a:effectLst/>
                <a:latin typeface="Hiragino Kaku Gothic Pro"/>
              </a:rPr>
              <a:t>月</a:t>
            </a:r>
            <a:r>
              <a:rPr lang="en-US" altLang="ja-JP" b="0" i="0" dirty="0">
                <a:solidFill>
                  <a:srgbClr val="3F3F42"/>
                </a:solidFill>
                <a:effectLst/>
                <a:latin typeface="Hiragino Kaku Gothic Pro"/>
              </a:rPr>
              <a:t>22</a:t>
            </a:r>
            <a:r>
              <a:rPr lang="ja-JP" altLang="en-US" b="0" i="0" dirty="0">
                <a:solidFill>
                  <a:srgbClr val="3F3F42"/>
                </a:solidFill>
                <a:effectLst/>
                <a:latin typeface="Hiragino Kaku Gothic Pro"/>
              </a:rPr>
              <a:t>日</a:t>
            </a:r>
            <a:r>
              <a:rPr lang="en-US" altLang="ja-JP" b="0" i="0" dirty="0">
                <a:solidFill>
                  <a:srgbClr val="3F3F42"/>
                </a:solidFill>
                <a:effectLst/>
                <a:latin typeface="Hiragino Kaku Gothic Pro"/>
              </a:rPr>
              <a:t>NHK </a:t>
            </a:r>
            <a:r>
              <a:rPr lang="en-US" altLang="ja-JP" b="0" i="0" dirty="0" err="1">
                <a:solidFill>
                  <a:srgbClr val="3F3F42"/>
                </a:solidFill>
                <a:effectLst/>
                <a:latin typeface="Hiragino Kaku Gothic Pro"/>
              </a:rPr>
              <a:t>newes</a:t>
            </a:r>
            <a:r>
              <a:rPr lang="en-US" altLang="ja-JP" b="0" i="0" dirty="0">
                <a:solidFill>
                  <a:srgbClr val="3F3F42"/>
                </a:solidFill>
                <a:effectLst/>
                <a:latin typeface="Hiragino Kaku Gothic Pro"/>
              </a:rPr>
              <a:t> web)</a:t>
            </a:r>
          </a:p>
          <a:p>
            <a:endParaRPr kumimoji="1" lang="ja-JP" altLang="en-US" dirty="0"/>
          </a:p>
        </p:txBody>
      </p:sp>
    </p:spTree>
    <p:extLst>
      <p:ext uri="{BB962C8B-B14F-4D97-AF65-F5344CB8AC3E}">
        <p14:creationId xmlns:p14="http://schemas.microsoft.com/office/powerpoint/2010/main" val="34390690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40" name="Picture 4">
            <a:extLst>
              <a:ext uri="{FF2B5EF4-FFF2-40B4-BE49-F238E27FC236}">
                <a16:creationId xmlns:a16="http://schemas.microsoft.com/office/drawing/2014/main" id="{1B6D3308-6566-4B9B-8C9E-356032DA18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488" y="765175"/>
            <a:ext cx="2825750" cy="5689600"/>
          </a:xfrm>
          <a:prstGeom prst="rect">
            <a:avLst/>
          </a:prstGeom>
          <a:noFill/>
          <a:extLst>
            <a:ext uri="{909E8E84-426E-40DD-AFC4-6F175D3DCCD1}">
              <a14:hiddenFill xmlns:a14="http://schemas.microsoft.com/office/drawing/2010/main">
                <a:solidFill>
                  <a:srgbClr val="FFFFFF"/>
                </a:solidFill>
              </a14:hiddenFill>
            </a:ext>
          </a:extLst>
        </p:spPr>
      </p:pic>
      <p:pic>
        <p:nvPicPr>
          <p:cNvPr id="91141" name="Picture 5">
            <a:extLst>
              <a:ext uri="{FF2B5EF4-FFF2-40B4-BE49-F238E27FC236}">
                <a16:creationId xmlns:a16="http://schemas.microsoft.com/office/drawing/2014/main" id="{4AFCBF38-93ED-41CE-B8BD-49C48F67FA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5301" y="1052515"/>
            <a:ext cx="4824414" cy="4224337"/>
          </a:xfrm>
          <a:prstGeom prst="rect">
            <a:avLst/>
          </a:prstGeom>
          <a:noFill/>
          <a:extLst>
            <a:ext uri="{909E8E84-426E-40DD-AFC4-6F175D3DCCD1}">
              <a14:hiddenFill xmlns:a14="http://schemas.microsoft.com/office/drawing/2010/main">
                <a:solidFill>
                  <a:srgbClr val="FFFFFF"/>
                </a:solidFill>
              </a14:hiddenFill>
            </a:ext>
          </a:extLst>
        </p:spPr>
      </p:pic>
      <p:sp>
        <p:nvSpPr>
          <p:cNvPr id="91142" name="Text Box 6">
            <a:extLst>
              <a:ext uri="{FF2B5EF4-FFF2-40B4-BE49-F238E27FC236}">
                <a16:creationId xmlns:a16="http://schemas.microsoft.com/office/drawing/2014/main" id="{88F33A50-4FAC-4BA0-A5C1-1B47F03725FD}"/>
              </a:ext>
            </a:extLst>
          </p:cNvPr>
          <p:cNvSpPr txBox="1">
            <a:spLocks noChangeArrowheads="1"/>
          </p:cNvSpPr>
          <p:nvPr/>
        </p:nvSpPr>
        <p:spPr bwMode="auto">
          <a:xfrm>
            <a:off x="6032500" y="5229225"/>
            <a:ext cx="3493264" cy="369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801"/>
              <a:t>（</a:t>
            </a:r>
            <a:r>
              <a:rPr lang="en-US" altLang="ja-JP" sz="1801"/>
              <a:t>2021</a:t>
            </a:r>
            <a:r>
              <a:rPr lang="ja-JP" altLang="en-US" sz="1801"/>
              <a:t>年３月</a:t>
            </a:r>
            <a:r>
              <a:rPr lang="en-US" altLang="ja-JP" sz="1801"/>
              <a:t>12</a:t>
            </a:r>
            <a:r>
              <a:rPr lang="ja-JP" altLang="en-US" sz="1801"/>
              <a:t>日　朝日新聞）</a:t>
            </a:r>
          </a:p>
        </p:txBody>
      </p:sp>
      <p:sp>
        <p:nvSpPr>
          <p:cNvPr id="91143" name="Text Box 7">
            <a:extLst>
              <a:ext uri="{FF2B5EF4-FFF2-40B4-BE49-F238E27FC236}">
                <a16:creationId xmlns:a16="http://schemas.microsoft.com/office/drawing/2014/main" id="{7C812798-398A-43CB-B85E-27C37BB530D3}"/>
              </a:ext>
            </a:extLst>
          </p:cNvPr>
          <p:cNvSpPr txBox="1">
            <a:spLocks noChangeArrowheads="1"/>
          </p:cNvSpPr>
          <p:nvPr/>
        </p:nvSpPr>
        <p:spPr bwMode="auto">
          <a:xfrm>
            <a:off x="3224216" y="260352"/>
            <a:ext cx="3877985" cy="646331"/>
          </a:xfrm>
          <a:prstGeom prst="rect">
            <a:avLst/>
          </a:prstGeom>
          <a:noFill/>
          <a:ln w="254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3600">
                <a:solidFill>
                  <a:srgbClr val="003399"/>
                </a:solidFill>
              </a:rPr>
              <a:t>人が戻らない福島</a:t>
            </a:r>
          </a:p>
        </p:txBody>
      </p:sp>
      <p:sp>
        <p:nvSpPr>
          <p:cNvPr id="91144" name="Text Box 8">
            <a:extLst>
              <a:ext uri="{FF2B5EF4-FFF2-40B4-BE49-F238E27FC236}">
                <a16:creationId xmlns:a16="http://schemas.microsoft.com/office/drawing/2014/main" id="{2720DB65-AE28-495A-B36A-932976FE60A8}"/>
              </a:ext>
            </a:extLst>
          </p:cNvPr>
          <p:cNvSpPr txBox="1">
            <a:spLocks noChangeArrowheads="1"/>
          </p:cNvSpPr>
          <p:nvPr/>
        </p:nvSpPr>
        <p:spPr bwMode="auto">
          <a:xfrm>
            <a:off x="3368675" y="5805489"/>
            <a:ext cx="4493538" cy="52322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800">
                <a:solidFill>
                  <a:srgbClr val="003399"/>
                </a:solidFill>
              </a:rPr>
              <a:t>←居住率は事故前の２割弱</a:t>
            </a:r>
          </a:p>
        </p:txBody>
      </p:sp>
      <p:sp>
        <p:nvSpPr>
          <p:cNvPr id="2" name="矢印: 右 1">
            <a:extLst>
              <a:ext uri="{FF2B5EF4-FFF2-40B4-BE49-F238E27FC236}">
                <a16:creationId xmlns:a16="http://schemas.microsoft.com/office/drawing/2014/main" id="{9C3FB65D-93BE-4918-9E32-F6FF1E0FA70A}"/>
              </a:ext>
            </a:extLst>
          </p:cNvPr>
          <p:cNvSpPr/>
          <p:nvPr/>
        </p:nvSpPr>
        <p:spPr>
          <a:xfrm rot="10800000">
            <a:off x="9118249" y="4700588"/>
            <a:ext cx="553156" cy="43144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4C97E4-C871-4166-85C7-04E883C2C5BE}"/>
              </a:ext>
            </a:extLst>
          </p:cNvPr>
          <p:cNvSpPr>
            <a:spLocks noGrp="1"/>
          </p:cNvSpPr>
          <p:nvPr>
            <p:ph type="title"/>
          </p:nvPr>
        </p:nvSpPr>
        <p:spPr>
          <a:xfrm>
            <a:off x="5754511" y="3429000"/>
            <a:ext cx="3839818" cy="802793"/>
          </a:xfrm>
        </p:spPr>
        <p:txBody>
          <a:bodyPr>
            <a:normAutofit fontScale="90000"/>
          </a:bodyPr>
          <a:lstStyle/>
          <a:p>
            <a:r>
              <a:rPr lang="ja-JP" altLang="en-US" dirty="0"/>
              <a:t>東京新聞</a:t>
            </a:r>
            <a:br>
              <a:rPr lang="en-US" altLang="ja-JP" dirty="0"/>
            </a:br>
            <a:r>
              <a:rPr kumimoji="1" lang="en-US" altLang="ja-JP" dirty="0"/>
              <a:t>2021</a:t>
            </a:r>
            <a:r>
              <a:rPr kumimoji="1" lang="ja-JP" altLang="en-US" dirty="0"/>
              <a:t>年</a:t>
            </a:r>
            <a:r>
              <a:rPr kumimoji="1" lang="en-US" altLang="ja-JP" dirty="0"/>
              <a:t>3</a:t>
            </a:r>
            <a:r>
              <a:rPr kumimoji="1" lang="ja-JP" altLang="en-US" dirty="0"/>
              <a:t>月</a:t>
            </a:r>
            <a:r>
              <a:rPr kumimoji="1" lang="en-US" altLang="ja-JP" dirty="0"/>
              <a:t>23</a:t>
            </a:r>
            <a:r>
              <a:rPr kumimoji="1" lang="ja-JP" altLang="en-US" dirty="0"/>
              <a:t>日</a:t>
            </a:r>
            <a:br>
              <a:rPr kumimoji="1" lang="en-US" altLang="ja-JP" dirty="0"/>
            </a:br>
            <a:br>
              <a:rPr kumimoji="1" lang="en-US" altLang="ja-JP" dirty="0"/>
            </a:br>
            <a:r>
              <a:rPr lang="ja-JP" altLang="en-US" b="0" i="0" dirty="0">
                <a:solidFill>
                  <a:srgbClr val="333333"/>
                </a:solidFill>
                <a:effectLst/>
                <a:latin typeface="Hiragino Kaku Gothic Pro"/>
              </a:rPr>
              <a:t>賠償費用などは国が立て替えた後、電気料金や税金をもとにした資金から少しずつ「返済」されていく。</a:t>
            </a:r>
            <a:r>
              <a:rPr kumimoji="1" lang="ja-JP" altLang="en-US" dirty="0"/>
              <a:t> </a:t>
            </a:r>
          </a:p>
        </p:txBody>
      </p:sp>
      <p:pic>
        <p:nvPicPr>
          <p:cNvPr id="1026" name="Picture 2" descr="膨らみ続ける福島第一原発の事故処理費">
            <a:extLst>
              <a:ext uri="{FF2B5EF4-FFF2-40B4-BE49-F238E27FC236}">
                <a16:creationId xmlns:a16="http://schemas.microsoft.com/office/drawing/2014/main" id="{0E490EA6-7D49-4CFF-9E2B-5AF74FF27CB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6609" y="333362"/>
            <a:ext cx="4556391" cy="6191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386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8310757F-EA71-4A94-A7E1-E4C530E66596}"/>
              </a:ext>
            </a:extLst>
          </p:cNvPr>
          <p:cNvSpPr>
            <a:spLocks noGrp="1"/>
          </p:cNvSpPr>
          <p:nvPr>
            <p:ph type="title"/>
          </p:nvPr>
        </p:nvSpPr>
        <p:spPr>
          <a:xfrm>
            <a:off x="553155" y="365126"/>
            <a:ext cx="9352845" cy="907084"/>
          </a:xfrm>
        </p:spPr>
        <p:txBody>
          <a:bodyPr>
            <a:normAutofit/>
          </a:bodyPr>
          <a:lstStyle/>
          <a:p>
            <a:r>
              <a:rPr lang="ja-JP" altLang="en-US" dirty="0"/>
              <a:t>１　原爆開発計画　　　各国の状況</a:t>
            </a:r>
            <a:endParaRPr kumimoji="1" lang="ja-JP" altLang="en-US" dirty="0"/>
          </a:p>
        </p:txBody>
      </p:sp>
      <p:sp>
        <p:nvSpPr>
          <p:cNvPr id="3" name="コンテンツ プレースホルダー 2">
            <a:extLst>
              <a:ext uri="{FF2B5EF4-FFF2-40B4-BE49-F238E27FC236}">
                <a16:creationId xmlns:a16="http://schemas.microsoft.com/office/drawing/2014/main" id="{D3982666-B5D8-4531-8ED6-221BCF997B9D}"/>
              </a:ext>
            </a:extLst>
          </p:cNvPr>
          <p:cNvSpPr>
            <a:spLocks noGrp="1"/>
          </p:cNvSpPr>
          <p:nvPr>
            <p:ph idx="1"/>
          </p:nvPr>
        </p:nvSpPr>
        <p:spPr>
          <a:xfrm>
            <a:off x="688621" y="1311968"/>
            <a:ext cx="8534401" cy="5234608"/>
          </a:xfrm>
        </p:spPr>
        <p:txBody>
          <a:bodyPr>
            <a:normAutofit/>
          </a:bodyPr>
          <a:lstStyle/>
          <a:p>
            <a:pPr algn="just"/>
            <a:r>
              <a:rPr lang="ja-JP" altLang="en-US" sz="2400" dirty="0">
                <a:latin typeface="游明朝" panose="02020400000000000000" pitchFamily="18" charset="-128"/>
                <a:cs typeface="Times New Roman" panose="02020603050405020304" pitchFamily="18" charset="0"/>
              </a:rPr>
              <a:t>ドイツ　　　</a:t>
            </a:r>
            <a:r>
              <a:rPr lang="en-US" altLang="ja-JP" sz="2400" dirty="0">
                <a:solidFill>
                  <a:srgbClr val="FF0000"/>
                </a:solidFill>
                <a:latin typeface="游明朝" panose="02020400000000000000" pitchFamily="18" charset="-128"/>
                <a:cs typeface="Times New Roman" panose="02020603050405020304" pitchFamily="18" charset="0"/>
              </a:rPr>
              <a:t>1939</a:t>
            </a:r>
            <a:r>
              <a:rPr lang="en-US" altLang="ja-JP" sz="2400" dirty="0">
                <a:latin typeface="游明朝" panose="02020400000000000000" pitchFamily="18" charset="-128"/>
                <a:cs typeface="Times New Roman" panose="02020603050405020304" pitchFamily="18" charset="0"/>
              </a:rPr>
              <a:t> </a:t>
            </a:r>
            <a:r>
              <a:rPr lang="ja-JP" altLang="ja-JP" sz="2400" dirty="0">
                <a:ea typeface="游明朝" panose="02020400000000000000" pitchFamily="18" charset="-128"/>
                <a:cs typeface="Times New Roman" panose="02020603050405020304" pitchFamily="18" charset="0"/>
              </a:rPr>
              <a:t>年９月 </a:t>
            </a:r>
            <a:r>
              <a:rPr lang="ja-JP" altLang="en-US" sz="2400" dirty="0">
                <a:ea typeface="游明朝" panose="02020400000000000000" pitchFamily="18" charset="-128"/>
                <a:cs typeface="Times New Roman" panose="02020603050405020304" pitchFamily="18" charset="0"/>
              </a:rPr>
              <a:t>～</a:t>
            </a:r>
            <a:endParaRPr lang="en-US" altLang="ja-JP" sz="2400" dirty="0">
              <a:ea typeface="游明朝" panose="02020400000000000000" pitchFamily="18" charset="-128"/>
              <a:cs typeface="Times New Roman" panose="02020603050405020304" pitchFamily="18" charset="0"/>
            </a:endParaRPr>
          </a:p>
          <a:p>
            <a:pPr algn="just"/>
            <a:r>
              <a:rPr lang="ja-JP" altLang="en-US" sz="2400" dirty="0">
                <a:ea typeface="游明朝" panose="02020400000000000000" pitchFamily="18" charset="-128"/>
                <a:cs typeface="Times New Roman" panose="02020603050405020304" pitchFamily="18" charset="0"/>
              </a:rPr>
              <a:t>イギリス　　</a:t>
            </a:r>
            <a:r>
              <a:rPr lang="en-US" altLang="ja-JP" sz="2400"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1941 </a:t>
            </a:r>
            <a:r>
              <a:rPr lang="ja-JP" altLang="ja-JP" sz="2400" kern="100" dirty="0">
                <a:latin typeface="游明朝" panose="02020400000000000000" pitchFamily="18" charset="-128"/>
                <a:ea typeface="游明朝" panose="02020400000000000000" pitchFamily="18" charset="-128"/>
                <a:cs typeface="Times New Roman" panose="02020603050405020304" pitchFamily="18" charset="0"/>
              </a:rPr>
              <a:t>年</a:t>
            </a:r>
            <a:r>
              <a:rPr lang="en-US" altLang="ja-JP" sz="2400" kern="100" dirty="0">
                <a:latin typeface="游明朝" panose="02020400000000000000" pitchFamily="18" charset="-128"/>
                <a:ea typeface="游明朝" panose="02020400000000000000" pitchFamily="18" charset="-128"/>
                <a:cs typeface="Times New Roman" panose="02020603050405020304" pitchFamily="18" charset="0"/>
              </a:rPr>
              <a:t> 10 </a:t>
            </a:r>
            <a:r>
              <a:rPr lang="ja-JP" altLang="ja-JP" sz="2400" kern="100" dirty="0">
                <a:latin typeface="游明朝" panose="02020400000000000000" pitchFamily="18" charset="-128"/>
                <a:ea typeface="游明朝" panose="02020400000000000000" pitchFamily="18" charset="-128"/>
                <a:cs typeface="Times New Roman" panose="02020603050405020304" pitchFamily="18" charset="0"/>
              </a:rPr>
              <a:t>月，米ルーズベルト大統領の呼び</a:t>
            </a:r>
            <a:r>
              <a:rPr lang="ja-JP" altLang="en-US" sz="2400" kern="100" dirty="0">
                <a:latin typeface="游明朝" panose="02020400000000000000" pitchFamily="18" charset="-128"/>
                <a:ea typeface="游明朝" panose="02020400000000000000" pitchFamily="18" charset="-128"/>
                <a:cs typeface="Times New Roman" panose="02020603050405020304" pitchFamily="18" charset="0"/>
              </a:rPr>
              <a:t>　　</a:t>
            </a:r>
            <a:r>
              <a:rPr lang="ja-JP" altLang="ja-JP" sz="2400" kern="100" dirty="0">
                <a:latin typeface="游明朝" panose="02020400000000000000" pitchFamily="18" charset="-128"/>
                <a:ea typeface="游明朝" panose="02020400000000000000" pitchFamily="18" charset="-128"/>
                <a:cs typeface="Times New Roman" panose="02020603050405020304" pitchFamily="18" charset="0"/>
              </a:rPr>
              <a:t>かけにより，アメリカとの共同開発にふみきる。</a:t>
            </a:r>
          </a:p>
          <a:p>
            <a:pPr marL="0" indent="0" algn="just">
              <a:buNone/>
            </a:pPr>
            <a:r>
              <a:rPr lang="ja-JP" altLang="en-US" sz="2400" kern="100" dirty="0">
                <a:latin typeface="游明朝" panose="02020400000000000000" pitchFamily="18" charset="-128"/>
                <a:ea typeface="游明朝" panose="02020400000000000000" pitchFamily="18" charset="-128"/>
                <a:cs typeface="Times New Roman" panose="02020603050405020304" pitchFamily="18" charset="0"/>
              </a:rPr>
              <a:t>・日本　陸軍　</a:t>
            </a:r>
            <a:r>
              <a:rPr lang="en-US" altLang="ja-JP" sz="2400"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1940 </a:t>
            </a:r>
            <a:r>
              <a:rPr lang="ja-JP" altLang="ja-JP" sz="2400" kern="100" dirty="0">
                <a:latin typeface="游明朝" panose="02020400000000000000" pitchFamily="18" charset="-128"/>
                <a:ea typeface="游明朝" panose="02020400000000000000" pitchFamily="18" charset="-128"/>
                <a:cs typeface="Times New Roman" panose="02020603050405020304" pitchFamily="18" charset="0"/>
              </a:rPr>
              <a:t>年４月</a:t>
            </a:r>
            <a:r>
              <a:rPr lang="ja-JP" altLang="en-US" sz="2400" kern="100" dirty="0">
                <a:latin typeface="游明朝" panose="02020400000000000000" pitchFamily="18" charset="-128"/>
                <a:ea typeface="游明朝" panose="02020400000000000000" pitchFamily="18" charset="-128"/>
                <a:cs typeface="Times New Roman" panose="02020603050405020304" pitchFamily="18" charset="0"/>
              </a:rPr>
              <a:t>から</a:t>
            </a:r>
            <a:r>
              <a:rPr lang="ja-JP" altLang="ja-JP" sz="2400" kern="100" dirty="0">
                <a:latin typeface="游明朝" panose="02020400000000000000" pitchFamily="18" charset="-128"/>
                <a:ea typeface="游明朝" panose="02020400000000000000" pitchFamily="18" charset="-128"/>
                <a:cs typeface="Times New Roman" panose="02020603050405020304" pitchFamily="18" charset="0"/>
              </a:rPr>
              <a:t> </a:t>
            </a:r>
            <a:r>
              <a:rPr lang="en-US" altLang="ja-JP" sz="2400" kern="100" dirty="0">
                <a:latin typeface="游明朝" panose="02020400000000000000" pitchFamily="18" charset="-128"/>
                <a:ea typeface="游明朝" panose="02020400000000000000" pitchFamily="18" charset="-128"/>
                <a:cs typeface="Times New Roman" panose="02020603050405020304" pitchFamily="18" charset="0"/>
              </a:rPr>
              <a:t>1945 </a:t>
            </a:r>
            <a:r>
              <a:rPr lang="ja-JP" altLang="ja-JP" sz="2400" kern="100" dirty="0">
                <a:latin typeface="游明朝" panose="02020400000000000000" pitchFamily="18" charset="-128"/>
                <a:ea typeface="游明朝" panose="02020400000000000000" pitchFamily="18" charset="-128"/>
                <a:cs typeface="Times New Roman" panose="02020603050405020304" pitchFamily="18" charset="0"/>
              </a:rPr>
              <a:t>年４月</a:t>
            </a:r>
            <a:r>
              <a:rPr lang="en-US" altLang="ja-JP" sz="2400" kern="100" dirty="0">
                <a:latin typeface="游明朝" panose="02020400000000000000" pitchFamily="18" charset="-128"/>
                <a:ea typeface="游明朝" panose="02020400000000000000" pitchFamily="18" charset="-128"/>
                <a:cs typeface="Times New Roman" panose="02020603050405020304" pitchFamily="18" charset="0"/>
              </a:rPr>
              <a:t> 13 </a:t>
            </a:r>
            <a:r>
              <a:rPr lang="ja-JP" altLang="ja-JP" sz="2400" kern="100" dirty="0">
                <a:latin typeface="游明朝" panose="02020400000000000000" pitchFamily="18" charset="-128"/>
                <a:ea typeface="游明朝" panose="02020400000000000000" pitchFamily="18" charset="-128"/>
                <a:cs typeface="Times New Roman" panose="02020603050405020304" pitchFamily="18" charset="0"/>
              </a:rPr>
              <a:t>日 </a:t>
            </a:r>
            <a:endParaRPr lang="en-US" altLang="ja-JP" sz="2400" kern="100" dirty="0">
              <a:latin typeface="游明朝" panose="02020400000000000000" pitchFamily="18" charset="-128"/>
              <a:ea typeface="游明朝" panose="02020400000000000000" pitchFamily="18" charset="-128"/>
              <a:cs typeface="Times New Roman" panose="02020603050405020304" pitchFamily="18" charset="0"/>
            </a:endParaRPr>
          </a:p>
          <a:p>
            <a:pPr marL="0" indent="0" algn="just">
              <a:buNone/>
            </a:pPr>
            <a:r>
              <a:rPr lang="ja-JP" altLang="en-US" sz="2400" kern="100" dirty="0">
                <a:latin typeface="游明朝" panose="02020400000000000000" pitchFamily="18" charset="-128"/>
                <a:ea typeface="游明朝" panose="02020400000000000000" pitchFamily="18" charset="-128"/>
                <a:cs typeface="Times New Roman" panose="02020603050405020304" pitchFamily="18" charset="0"/>
              </a:rPr>
              <a:t>　　　　　　　（</a:t>
            </a:r>
            <a:r>
              <a:rPr lang="ja-JP" altLang="ja-JP" sz="2400" kern="100" dirty="0">
                <a:latin typeface="游明朝" panose="02020400000000000000" pitchFamily="18" charset="-128"/>
                <a:ea typeface="游明朝" panose="02020400000000000000" pitchFamily="18" charset="-128"/>
                <a:cs typeface="Times New Roman" panose="02020603050405020304" pitchFamily="18" charset="0"/>
              </a:rPr>
              <a:t>空襲で焼失</a:t>
            </a:r>
            <a:r>
              <a:rPr lang="ja-JP" altLang="en-US" sz="2400" kern="100" dirty="0">
                <a:latin typeface="游明朝" panose="02020400000000000000" pitchFamily="18" charset="-128"/>
                <a:ea typeface="游明朝" panose="02020400000000000000" pitchFamily="18" charset="-128"/>
                <a:cs typeface="Times New Roman" panose="02020603050405020304" pitchFamily="18" charset="0"/>
              </a:rPr>
              <a:t>）</a:t>
            </a:r>
            <a:endParaRPr lang="ja-JP" altLang="ja-JP" sz="2400" kern="100" dirty="0">
              <a:latin typeface="游明朝" panose="02020400000000000000" pitchFamily="18" charset="-128"/>
              <a:ea typeface="游明朝" panose="02020400000000000000" pitchFamily="18" charset="-128"/>
              <a:cs typeface="Times New Roman" panose="02020603050405020304" pitchFamily="18" charset="0"/>
            </a:endParaRPr>
          </a:p>
          <a:p>
            <a:pPr marL="0" indent="0" algn="just">
              <a:buNone/>
            </a:pPr>
            <a:r>
              <a:rPr lang="ja-JP" altLang="en-US" sz="2400" kern="100" dirty="0">
                <a:latin typeface="游明朝" panose="02020400000000000000" pitchFamily="18" charset="-128"/>
                <a:ea typeface="游明朝" panose="02020400000000000000" pitchFamily="18" charset="-128"/>
                <a:cs typeface="Times New Roman" panose="02020603050405020304" pitchFamily="18" charset="0"/>
              </a:rPr>
              <a:t>　　　　</a:t>
            </a:r>
            <a:r>
              <a:rPr lang="ja-JP" altLang="ja-JP" sz="2400" kern="100" dirty="0">
                <a:latin typeface="游明朝" panose="02020400000000000000" pitchFamily="18" charset="-128"/>
                <a:ea typeface="游明朝" panose="02020400000000000000" pitchFamily="18" charset="-128"/>
                <a:cs typeface="Times New Roman" panose="02020603050405020304" pitchFamily="18" charset="0"/>
              </a:rPr>
              <a:t>海軍</a:t>
            </a:r>
            <a:r>
              <a:rPr lang="ja-JP" altLang="en-US" sz="2400" kern="100" dirty="0">
                <a:latin typeface="游明朝" panose="02020400000000000000" pitchFamily="18" charset="-128"/>
                <a:ea typeface="游明朝" panose="02020400000000000000" pitchFamily="18" charset="-128"/>
                <a:cs typeface="Times New Roman" panose="02020603050405020304" pitchFamily="18" charset="0"/>
              </a:rPr>
              <a:t>　</a:t>
            </a:r>
            <a:r>
              <a:rPr lang="en-US" altLang="ja-JP" sz="2400"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1942</a:t>
            </a:r>
            <a:r>
              <a:rPr lang="en-US" altLang="ja-JP" sz="2400" kern="100" dirty="0">
                <a:latin typeface="游明朝" panose="02020400000000000000" pitchFamily="18" charset="-128"/>
                <a:ea typeface="游明朝" panose="02020400000000000000" pitchFamily="18" charset="-128"/>
                <a:cs typeface="Times New Roman" panose="02020603050405020304" pitchFamily="18" charset="0"/>
              </a:rPr>
              <a:t> </a:t>
            </a:r>
            <a:r>
              <a:rPr lang="ja-JP" altLang="ja-JP" sz="2400" kern="100" dirty="0">
                <a:latin typeface="游明朝" panose="02020400000000000000" pitchFamily="18" charset="-128"/>
                <a:ea typeface="游明朝" panose="02020400000000000000" pitchFamily="18" charset="-128"/>
                <a:cs typeface="Times New Roman" panose="02020603050405020304" pitchFamily="18" charset="0"/>
              </a:rPr>
              <a:t>年春</a:t>
            </a:r>
            <a:r>
              <a:rPr lang="ja-JP" altLang="en-US" sz="2400" kern="100" dirty="0">
                <a:latin typeface="游明朝" panose="02020400000000000000" pitchFamily="18" charset="-128"/>
                <a:ea typeface="游明朝" panose="02020400000000000000" pitchFamily="18" charset="-128"/>
                <a:cs typeface="Times New Roman" panose="02020603050405020304" pitchFamily="18" charset="0"/>
              </a:rPr>
              <a:t>～</a:t>
            </a:r>
            <a:r>
              <a:rPr lang="en-US" altLang="ja-JP" sz="2400" kern="100" dirty="0">
                <a:latin typeface="游明朝" panose="02020400000000000000" pitchFamily="18" charset="-128"/>
                <a:ea typeface="游明朝" panose="02020400000000000000" pitchFamily="18" charset="-128"/>
                <a:cs typeface="Times New Roman" panose="02020603050405020304" pitchFamily="18" charset="0"/>
              </a:rPr>
              <a:t>1943 </a:t>
            </a:r>
            <a:r>
              <a:rPr lang="ja-JP" altLang="ja-JP" sz="2400" kern="100" dirty="0">
                <a:latin typeface="游明朝" panose="02020400000000000000" pitchFamily="18" charset="-128"/>
                <a:ea typeface="游明朝" panose="02020400000000000000" pitchFamily="18" charset="-128"/>
                <a:cs typeface="Times New Roman" panose="02020603050405020304" pitchFamily="18" charset="0"/>
              </a:rPr>
              <a:t>年３月 原爆研究断念</a:t>
            </a:r>
          </a:p>
          <a:p>
            <a:pPr marL="0" indent="0" algn="just">
              <a:buNone/>
            </a:pPr>
            <a:r>
              <a:rPr lang="ja-JP" altLang="en-US" sz="2400" kern="100" dirty="0">
                <a:latin typeface="游明朝" panose="02020400000000000000" pitchFamily="18" charset="-128"/>
                <a:ea typeface="游明朝" panose="02020400000000000000" pitchFamily="18" charset="-128"/>
                <a:cs typeface="Times New Roman" panose="02020603050405020304" pitchFamily="18" charset="0"/>
              </a:rPr>
              <a:t>・アメリカ　　</a:t>
            </a:r>
            <a:r>
              <a:rPr lang="en-US" altLang="ja-JP" sz="2400"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1941</a:t>
            </a:r>
            <a:r>
              <a:rPr lang="en-US" altLang="ja-JP" sz="2400" kern="100" dirty="0">
                <a:latin typeface="游明朝" panose="02020400000000000000" pitchFamily="18" charset="-128"/>
                <a:ea typeface="游明朝" panose="02020400000000000000" pitchFamily="18" charset="-128"/>
                <a:cs typeface="Times New Roman" panose="02020603050405020304" pitchFamily="18" charset="0"/>
              </a:rPr>
              <a:t> </a:t>
            </a:r>
            <a:r>
              <a:rPr lang="ja-JP" altLang="ja-JP" sz="2400" kern="100" dirty="0">
                <a:latin typeface="游明朝" panose="02020400000000000000" pitchFamily="18" charset="-128"/>
                <a:ea typeface="游明朝" panose="02020400000000000000" pitchFamily="18" charset="-128"/>
                <a:cs typeface="Times New Roman" panose="02020603050405020304" pitchFamily="18" charset="0"/>
              </a:rPr>
              <a:t>年</a:t>
            </a:r>
            <a:r>
              <a:rPr lang="en-US" altLang="ja-JP" sz="2400" kern="100" dirty="0">
                <a:latin typeface="游明朝" panose="02020400000000000000" pitchFamily="18" charset="-128"/>
                <a:ea typeface="游明朝" panose="02020400000000000000" pitchFamily="18" charset="-128"/>
                <a:cs typeface="Times New Roman" panose="02020603050405020304" pitchFamily="18" charset="0"/>
              </a:rPr>
              <a:t> 10 </a:t>
            </a:r>
            <a:r>
              <a:rPr lang="ja-JP" altLang="ja-JP" sz="2400" kern="100" dirty="0">
                <a:latin typeface="游明朝" panose="02020400000000000000" pitchFamily="18" charset="-128"/>
                <a:ea typeface="游明朝" panose="02020400000000000000" pitchFamily="18" charset="-128"/>
                <a:cs typeface="Times New Roman" panose="02020603050405020304" pitchFamily="18" charset="0"/>
              </a:rPr>
              <a:t>月，</a:t>
            </a:r>
            <a:endParaRPr lang="en-US" altLang="ja-JP" sz="2400" kern="100" dirty="0">
              <a:latin typeface="游明朝" panose="02020400000000000000" pitchFamily="18" charset="-128"/>
              <a:ea typeface="游明朝" panose="02020400000000000000" pitchFamily="18" charset="-128"/>
              <a:cs typeface="Times New Roman" panose="02020603050405020304" pitchFamily="18" charset="0"/>
            </a:endParaRPr>
          </a:p>
          <a:p>
            <a:pPr marL="0" indent="0" algn="just">
              <a:buNone/>
            </a:pPr>
            <a:r>
              <a:rPr lang="ja-JP" altLang="en-US" sz="2400" kern="100" dirty="0">
                <a:latin typeface="游明朝" panose="02020400000000000000" pitchFamily="18" charset="-128"/>
                <a:ea typeface="游明朝" panose="02020400000000000000" pitchFamily="18" charset="-128"/>
                <a:cs typeface="Times New Roman" panose="02020603050405020304" pitchFamily="18" charset="0"/>
              </a:rPr>
              <a:t>　　　　　　　</a:t>
            </a:r>
            <a:r>
              <a:rPr lang="ja-JP" altLang="ja-JP" sz="2400" kern="100" dirty="0">
                <a:latin typeface="游明朝" panose="02020400000000000000" pitchFamily="18" charset="-128"/>
                <a:ea typeface="游明朝" panose="02020400000000000000" pitchFamily="18" charset="-128"/>
                <a:cs typeface="Times New Roman" panose="02020603050405020304" pitchFamily="18" charset="0"/>
              </a:rPr>
              <a:t>ルーズベルト大統領は原爆開発を正式決定。</a:t>
            </a:r>
            <a:r>
              <a:rPr lang="ja-JP" altLang="en-US" sz="2400" kern="100" dirty="0">
                <a:latin typeface="游明朝" panose="02020400000000000000" pitchFamily="18" charset="-128"/>
                <a:ea typeface="游明朝" panose="02020400000000000000" pitchFamily="18" charset="-128"/>
                <a:cs typeface="Times New Roman" panose="02020603050405020304" pitchFamily="18" charset="0"/>
              </a:rPr>
              <a:t>　　　</a:t>
            </a:r>
            <a:endParaRPr lang="en-US" altLang="ja-JP" sz="2400" kern="100" dirty="0">
              <a:latin typeface="游明朝" panose="02020400000000000000" pitchFamily="18" charset="-128"/>
              <a:ea typeface="游明朝" panose="02020400000000000000" pitchFamily="18" charset="-128"/>
              <a:cs typeface="Times New Roman" panose="02020603050405020304" pitchFamily="18" charset="0"/>
            </a:endParaRPr>
          </a:p>
          <a:p>
            <a:pPr marL="0" indent="0" algn="just">
              <a:buNone/>
            </a:pPr>
            <a:r>
              <a:rPr lang="ja-JP" altLang="en-US" sz="2400" kern="100" dirty="0">
                <a:latin typeface="游明朝" panose="02020400000000000000" pitchFamily="18" charset="-128"/>
                <a:ea typeface="游明朝" panose="02020400000000000000" pitchFamily="18" charset="-128"/>
                <a:cs typeface="Times New Roman" panose="02020603050405020304" pitchFamily="18" charset="0"/>
              </a:rPr>
              <a:t>　　　　　　　</a:t>
            </a:r>
            <a:r>
              <a:rPr lang="ja-JP" altLang="ja-JP" sz="2400" kern="100" dirty="0">
                <a:latin typeface="游明朝" panose="02020400000000000000" pitchFamily="18" charset="-128"/>
                <a:ea typeface="游明朝" panose="02020400000000000000" pitchFamily="18" charset="-128"/>
                <a:cs typeface="Times New Roman" panose="02020603050405020304" pitchFamily="18" charset="0"/>
              </a:rPr>
              <a:t>秘密裏に原爆開発を始めた。 </a:t>
            </a:r>
            <a:endParaRPr lang="en-US" altLang="ja-JP" sz="2400" kern="100" dirty="0">
              <a:latin typeface="游明朝" panose="02020400000000000000" pitchFamily="18" charset="-128"/>
              <a:ea typeface="游明朝" panose="02020400000000000000" pitchFamily="18" charset="-128"/>
              <a:cs typeface="Times New Roman" panose="02020603050405020304" pitchFamily="18" charset="0"/>
            </a:endParaRPr>
          </a:p>
          <a:p>
            <a:pPr marL="0" indent="0" algn="just">
              <a:buNone/>
            </a:pPr>
            <a:r>
              <a:rPr lang="ja-JP" altLang="en-US" sz="2400" kern="100" dirty="0">
                <a:latin typeface="游明朝" panose="02020400000000000000" pitchFamily="18" charset="-128"/>
                <a:ea typeface="游明朝" panose="02020400000000000000" pitchFamily="18" charset="-128"/>
                <a:cs typeface="Times New Roman" panose="02020603050405020304" pitchFamily="18" charset="0"/>
              </a:rPr>
              <a:t>　　　　　　　</a:t>
            </a:r>
            <a:r>
              <a:rPr lang="ja-JP" altLang="ja-JP" sz="2400" kern="100" dirty="0">
                <a:latin typeface="游明朝" panose="02020400000000000000" pitchFamily="18" charset="-128"/>
                <a:ea typeface="游明朝" panose="02020400000000000000" pitchFamily="18" charset="-128"/>
                <a:cs typeface="Times New Roman" panose="02020603050405020304" pitchFamily="18" charset="0"/>
              </a:rPr>
              <a:t>（のちマンハッタン計画 と呼ばれる）</a:t>
            </a:r>
            <a:endParaRPr lang="en-US" altLang="ja-JP" sz="2400" kern="100" dirty="0">
              <a:latin typeface="游明朝" panose="02020400000000000000" pitchFamily="18" charset="-128"/>
              <a:ea typeface="游明朝" panose="02020400000000000000" pitchFamily="18" charset="-128"/>
              <a:cs typeface="Times New Roman" panose="02020603050405020304" pitchFamily="18" charset="0"/>
            </a:endParaRPr>
          </a:p>
          <a:p>
            <a:pPr marL="0" indent="0" algn="just">
              <a:buNone/>
            </a:pPr>
            <a:endParaRPr lang="ja-JP" altLang="ja-JP" sz="2400" kern="100" dirty="0">
              <a:latin typeface="游明朝" panose="02020400000000000000" pitchFamily="18" charset="-128"/>
              <a:ea typeface="游明朝" panose="02020400000000000000" pitchFamily="18" charset="-128"/>
              <a:cs typeface="Times New Roman" panose="02020603050405020304" pitchFamily="18" charset="0"/>
            </a:endParaRPr>
          </a:p>
          <a:p>
            <a:pPr algn="just"/>
            <a:endParaRPr kumimoji="1" lang="ja-JP" altLang="en-US" dirty="0"/>
          </a:p>
        </p:txBody>
      </p:sp>
    </p:spTree>
    <p:extLst>
      <p:ext uri="{BB962C8B-B14F-4D97-AF65-F5344CB8AC3E}">
        <p14:creationId xmlns:p14="http://schemas.microsoft.com/office/powerpoint/2010/main" val="41701116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4C97E4-C871-4166-85C7-04E883C2C5BE}"/>
              </a:ext>
            </a:extLst>
          </p:cNvPr>
          <p:cNvSpPr>
            <a:spLocks noGrp="1"/>
          </p:cNvSpPr>
          <p:nvPr>
            <p:ph type="title"/>
          </p:nvPr>
        </p:nvSpPr>
        <p:spPr>
          <a:xfrm>
            <a:off x="6781800" y="3279251"/>
            <a:ext cx="3839818" cy="802793"/>
          </a:xfrm>
        </p:spPr>
        <p:txBody>
          <a:bodyPr>
            <a:normAutofit fontScale="90000"/>
          </a:bodyPr>
          <a:lstStyle/>
          <a:p>
            <a:r>
              <a:rPr lang="ja-JP" altLang="en-US" dirty="0"/>
              <a:t>東京新聞</a:t>
            </a:r>
            <a:br>
              <a:rPr lang="en-US" altLang="ja-JP" dirty="0"/>
            </a:br>
            <a:r>
              <a:rPr kumimoji="1" lang="en-US" altLang="ja-JP" sz="3600" dirty="0"/>
              <a:t>2021</a:t>
            </a:r>
            <a:r>
              <a:rPr kumimoji="1" lang="ja-JP" altLang="en-US" sz="3600" dirty="0"/>
              <a:t>年</a:t>
            </a:r>
            <a:r>
              <a:rPr kumimoji="1" lang="en-US" altLang="ja-JP" sz="3600" dirty="0"/>
              <a:t>3</a:t>
            </a:r>
            <a:r>
              <a:rPr kumimoji="1" lang="ja-JP" altLang="en-US" sz="3600" dirty="0"/>
              <a:t>月</a:t>
            </a:r>
            <a:r>
              <a:rPr kumimoji="1" lang="en-US" altLang="ja-JP" sz="3600" dirty="0"/>
              <a:t>25</a:t>
            </a:r>
            <a:r>
              <a:rPr kumimoji="1" lang="ja-JP" altLang="en-US" sz="3600" dirty="0"/>
              <a:t>日</a:t>
            </a:r>
          </a:p>
        </p:txBody>
      </p:sp>
      <p:sp>
        <p:nvSpPr>
          <p:cNvPr id="4" name="コンテンツ プレースホルダー 3">
            <a:extLst>
              <a:ext uri="{FF2B5EF4-FFF2-40B4-BE49-F238E27FC236}">
                <a16:creationId xmlns:a16="http://schemas.microsoft.com/office/drawing/2014/main" id="{3C037A0A-6E67-4C4F-8A70-6177E7CBF60A}"/>
              </a:ext>
            </a:extLst>
          </p:cNvPr>
          <p:cNvSpPr>
            <a:spLocks noGrp="1"/>
          </p:cNvSpPr>
          <p:nvPr>
            <p:ph idx="1"/>
          </p:nvPr>
        </p:nvSpPr>
        <p:spPr/>
        <p:txBody>
          <a:bodyPr/>
          <a:lstStyle/>
          <a:p>
            <a:endParaRPr kumimoji="1" lang="ja-JP" altLang="en-US" dirty="0"/>
          </a:p>
        </p:txBody>
      </p:sp>
      <p:pic>
        <p:nvPicPr>
          <p:cNvPr id="3" name="Picture 2">
            <a:extLst>
              <a:ext uri="{FF2B5EF4-FFF2-40B4-BE49-F238E27FC236}">
                <a16:creationId xmlns:a16="http://schemas.microsoft.com/office/drawing/2014/main" id="{59599AAA-9C1F-4046-A943-713F24C85A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654" y="531288"/>
            <a:ext cx="6096000" cy="549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329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DFD0C1-80A8-4460-8C0E-6BBE35EA5ECB}"/>
              </a:ext>
            </a:extLst>
          </p:cNvPr>
          <p:cNvSpPr>
            <a:spLocks noGrp="1"/>
          </p:cNvSpPr>
          <p:nvPr>
            <p:ph type="title"/>
          </p:nvPr>
        </p:nvSpPr>
        <p:spPr/>
        <p:txBody>
          <a:bodyPr/>
          <a:lstStyle/>
          <a:p>
            <a:r>
              <a:rPr kumimoji="1" lang="ja-JP" altLang="en-US" dirty="0"/>
              <a:t>汚染水</a:t>
            </a:r>
          </a:p>
        </p:txBody>
      </p:sp>
      <p:sp>
        <p:nvSpPr>
          <p:cNvPr id="3" name="コンテンツ プレースホルダー 2">
            <a:extLst>
              <a:ext uri="{FF2B5EF4-FFF2-40B4-BE49-F238E27FC236}">
                <a16:creationId xmlns:a16="http://schemas.microsoft.com/office/drawing/2014/main" id="{CBAAEAB0-91E9-402D-940B-BB38B2399E2F}"/>
              </a:ext>
            </a:extLst>
          </p:cNvPr>
          <p:cNvSpPr>
            <a:spLocks noGrp="1"/>
          </p:cNvSpPr>
          <p:nvPr>
            <p:ph idx="1"/>
          </p:nvPr>
        </p:nvSpPr>
        <p:spPr/>
        <p:txBody>
          <a:bodyPr/>
          <a:lstStyle/>
          <a:p>
            <a:r>
              <a:rPr kumimoji="1" lang="ja-JP" altLang="en-US" dirty="0"/>
              <a:t>日本政府は</a:t>
            </a:r>
            <a:r>
              <a:rPr kumimoji="1" lang="en-US" altLang="ja-JP" dirty="0"/>
              <a:t>2021</a:t>
            </a:r>
            <a:r>
              <a:rPr kumimoji="1" lang="ja-JP" altLang="en-US" dirty="0"/>
              <a:t>年</a:t>
            </a:r>
            <a:r>
              <a:rPr kumimoji="1" lang="en-US" altLang="ja-JP" dirty="0"/>
              <a:t>4</a:t>
            </a:r>
            <a:r>
              <a:rPr kumimoji="1" lang="ja-JP" altLang="en-US" dirty="0"/>
              <a:t>月</a:t>
            </a:r>
            <a:r>
              <a:rPr kumimoji="1" lang="en-US" altLang="ja-JP" dirty="0"/>
              <a:t>13</a:t>
            </a:r>
            <a:r>
              <a:rPr kumimoji="1" lang="ja-JP" altLang="en-US" dirty="0"/>
              <a:t>日、東日本大震災で破壊された東京電力福島第一原子力発電所から排出されている放射性物質を含む</a:t>
            </a:r>
            <a:r>
              <a:rPr kumimoji="1" lang="en-US" altLang="ja-JP" dirty="0"/>
              <a:t>100</a:t>
            </a:r>
            <a:r>
              <a:rPr kumimoji="1" lang="ja-JP" altLang="en-US" dirty="0"/>
              <a:t>万トン以上の処理済みの汚染水を、</a:t>
            </a:r>
            <a:r>
              <a:rPr kumimoji="1" lang="en-US" altLang="ja-JP" dirty="0"/>
              <a:t>2</a:t>
            </a:r>
            <a:r>
              <a:rPr kumimoji="1" lang="ja-JP" altLang="en-US" dirty="0"/>
              <a:t>年後の</a:t>
            </a:r>
            <a:r>
              <a:rPr kumimoji="1" lang="en-US" altLang="ja-JP" dirty="0"/>
              <a:t>2023</a:t>
            </a:r>
            <a:r>
              <a:rPr kumimoji="1" lang="ja-JP" altLang="en-US" dirty="0"/>
              <a:t>年に福島県沖の太平洋に放出する計画を承認した。</a:t>
            </a:r>
          </a:p>
        </p:txBody>
      </p:sp>
    </p:spTree>
    <p:extLst>
      <p:ext uri="{BB962C8B-B14F-4D97-AF65-F5344CB8AC3E}">
        <p14:creationId xmlns:p14="http://schemas.microsoft.com/office/powerpoint/2010/main" val="19726987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1E5D07-E250-4D4A-A894-A1292D55A56E}"/>
              </a:ext>
            </a:extLst>
          </p:cNvPr>
          <p:cNvSpPr>
            <a:spLocks noGrp="1"/>
          </p:cNvSpPr>
          <p:nvPr>
            <p:ph type="title"/>
          </p:nvPr>
        </p:nvSpPr>
        <p:spPr>
          <a:xfrm>
            <a:off x="372532" y="832339"/>
            <a:ext cx="9721037" cy="1325563"/>
          </a:xfrm>
        </p:spPr>
        <p:txBody>
          <a:bodyPr>
            <a:normAutofit fontScale="90000"/>
          </a:bodyPr>
          <a:lstStyle/>
          <a:p>
            <a:r>
              <a:rPr lang="ja-JP" altLang="en-US" dirty="0"/>
              <a:t>４，核兵器はなくせる！？</a:t>
            </a:r>
            <a:br>
              <a:rPr lang="en-US" altLang="ja-JP" dirty="0"/>
            </a:br>
            <a:r>
              <a:rPr lang="ja-JP" altLang="en-US" dirty="0"/>
              <a:t>核兵器禁止条約</a:t>
            </a:r>
            <a:br>
              <a:rPr lang="en-US" altLang="ja-JP" dirty="0"/>
            </a:br>
            <a:r>
              <a:rPr lang="ja-JP" altLang="en-US" dirty="0"/>
              <a:t>「</a:t>
            </a:r>
            <a:r>
              <a:rPr kumimoji="1" lang="ja-JP" altLang="en-US" dirty="0"/>
              <a:t>今日から始める平和教育」</a:t>
            </a:r>
            <a:r>
              <a:rPr kumimoji="1" lang="en-US" altLang="ja-JP" dirty="0"/>
              <a:t>P64</a:t>
            </a:r>
            <a:r>
              <a:rPr kumimoji="1" lang="ja-JP" altLang="en-US" dirty="0"/>
              <a:t>～</a:t>
            </a:r>
            <a:r>
              <a:rPr kumimoji="1" lang="en-US" altLang="ja-JP" dirty="0"/>
              <a:t>P69</a:t>
            </a:r>
            <a:br>
              <a:rPr kumimoji="1" lang="ja-JP" altLang="en-US" dirty="0"/>
            </a:br>
            <a:endParaRPr kumimoji="1" lang="ja-JP" altLang="en-US" dirty="0"/>
          </a:p>
        </p:txBody>
      </p:sp>
      <p:sp>
        <p:nvSpPr>
          <p:cNvPr id="3" name="コンテンツ プレースホルダー 2">
            <a:extLst>
              <a:ext uri="{FF2B5EF4-FFF2-40B4-BE49-F238E27FC236}">
                <a16:creationId xmlns:a16="http://schemas.microsoft.com/office/drawing/2014/main" id="{457C7463-57CD-4A4E-A64F-7A19E72B72C8}"/>
              </a:ext>
            </a:extLst>
          </p:cNvPr>
          <p:cNvSpPr>
            <a:spLocks noGrp="1"/>
          </p:cNvSpPr>
          <p:nvPr>
            <p:ph idx="1"/>
          </p:nvPr>
        </p:nvSpPr>
        <p:spPr>
          <a:xfrm>
            <a:off x="982132" y="2506662"/>
            <a:ext cx="8579557" cy="3519000"/>
          </a:xfrm>
        </p:spPr>
        <p:txBody>
          <a:bodyPr>
            <a:normAutofit fontScale="92500"/>
          </a:bodyPr>
          <a:lstStyle/>
          <a:p>
            <a:pPr marL="0" indent="0">
              <a:buNone/>
            </a:pPr>
            <a:r>
              <a:rPr lang="ja-JP" altLang="en-US" dirty="0">
                <a:solidFill>
                  <a:srgbClr val="333333"/>
                </a:solidFill>
                <a:latin typeface="Meiryo" panose="020B0604030504040204" pitchFamily="50" charset="-128"/>
                <a:ea typeface="Meiryo" panose="020B0604030504040204" pitchFamily="50" charset="-128"/>
              </a:rPr>
              <a:t>核兵器禁止条約</a:t>
            </a:r>
            <a:endParaRPr lang="en-US" altLang="ja-JP" dirty="0">
              <a:solidFill>
                <a:srgbClr val="333333"/>
              </a:solidFill>
              <a:latin typeface="Meiryo" panose="020B0604030504040204" pitchFamily="50" charset="-128"/>
              <a:ea typeface="Meiryo" panose="020B0604030504040204" pitchFamily="50" charset="-128"/>
            </a:endParaRPr>
          </a:p>
          <a:p>
            <a:pPr algn="l"/>
            <a:r>
              <a:rPr lang="ja-JP" altLang="en-US" b="0" i="0" dirty="0">
                <a:solidFill>
                  <a:srgbClr val="333333"/>
                </a:solidFill>
                <a:effectLst/>
                <a:latin typeface="Meiryo" panose="020B0604030504040204" pitchFamily="50" charset="-128"/>
                <a:ea typeface="Meiryo" panose="020B0604030504040204" pitchFamily="50" charset="-128"/>
              </a:rPr>
              <a:t>国連では、２回の交渉会議（</a:t>
            </a:r>
            <a:r>
              <a:rPr lang="en-US" altLang="ja-JP" b="0" i="0" dirty="0">
                <a:solidFill>
                  <a:srgbClr val="333333"/>
                </a:solidFill>
                <a:effectLst/>
                <a:latin typeface="Meiryo" panose="020B0604030504040204" pitchFamily="50" charset="-128"/>
                <a:ea typeface="Meiryo" panose="020B0604030504040204" pitchFamily="50" charset="-128"/>
              </a:rPr>
              <a:t>2017</a:t>
            </a:r>
            <a:r>
              <a:rPr lang="ja-JP" altLang="en-US" b="0" i="0" dirty="0">
                <a:solidFill>
                  <a:srgbClr val="333333"/>
                </a:solidFill>
                <a:effectLst/>
                <a:latin typeface="Meiryo" panose="020B0604030504040204" pitchFamily="50" charset="-128"/>
                <a:ea typeface="Meiryo" panose="020B0604030504040204" pitchFamily="50" charset="-128"/>
              </a:rPr>
              <a:t>年</a:t>
            </a:r>
            <a:r>
              <a:rPr lang="en-US" altLang="ja-JP" b="0" i="0" dirty="0">
                <a:solidFill>
                  <a:srgbClr val="333333"/>
                </a:solidFill>
                <a:effectLst/>
                <a:latin typeface="Meiryo" panose="020B0604030504040204" pitchFamily="50" charset="-128"/>
                <a:ea typeface="Meiryo" panose="020B0604030504040204" pitchFamily="50" charset="-128"/>
              </a:rPr>
              <a:t>3</a:t>
            </a:r>
            <a:r>
              <a:rPr lang="ja-JP" altLang="en-US" b="0" i="0" dirty="0">
                <a:solidFill>
                  <a:srgbClr val="333333"/>
                </a:solidFill>
                <a:effectLst/>
                <a:latin typeface="Meiryo" panose="020B0604030504040204" pitchFamily="50" charset="-128"/>
                <a:ea typeface="Meiryo" panose="020B0604030504040204" pitchFamily="50" charset="-128"/>
              </a:rPr>
              <a:t>月及び同年</a:t>
            </a:r>
            <a:r>
              <a:rPr lang="en-US" altLang="ja-JP" b="0" i="0" dirty="0">
                <a:solidFill>
                  <a:srgbClr val="333333"/>
                </a:solidFill>
                <a:effectLst/>
                <a:latin typeface="Meiryo" panose="020B0604030504040204" pitchFamily="50" charset="-128"/>
                <a:ea typeface="Meiryo" panose="020B0604030504040204" pitchFamily="50" charset="-128"/>
              </a:rPr>
              <a:t>6</a:t>
            </a:r>
            <a:r>
              <a:rPr lang="ja-JP" altLang="en-US" b="0" i="0" dirty="0">
                <a:solidFill>
                  <a:srgbClr val="333333"/>
                </a:solidFill>
                <a:effectLst/>
                <a:latin typeface="Meiryo" panose="020B0604030504040204" pitchFamily="50" charset="-128"/>
                <a:ea typeface="Meiryo" panose="020B0604030504040204" pitchFamily="50" charset="-128"/>
              </a:rPr>
              <a:t>月及び</a:t>
            </a:r>
            <a:r>
              <a:rPr lang="en-US" altLang="ja-JP" b="0" i="0" dirty="0">
                <a:solidFill>
                  <a:srgbClr val="333333"/>
                </a:solidFill>
                <a:effectLst/>
                <a:latin typeface="Meiryo" panose="020B0604030504040204" pitchFamily="50" charset="-128"/>
                <a:ea typeface="Meiryo" panose="020B0604030504040204" pitchFamily="50" charset="-128"/>
              </a:rPr>
              <a:t>7</a:t>
            </a:r>
            <a:r>
              <a:rPr lang="ja-JP" altLang="en-US" b="0" i="0" dirty="0">
                <a:solidFill>
                  <a:srgbClr val="333333"/>
                </a:solidFill>
                <a:effectLst/>
                <a:latin typeface="Meiryo" panose="020B0604030504040204" pitchFamily="50" charset="-128"/>
                <a:ea typeface="Meiryo" panose="020B0604030504040204" pitchFamily="50" charset="-128"/>
              </a:rPr>
              <a:t>月）を経て、</a:t>
            </a:r>
            <a:r>
              <a:rPr lang="en-US" altLang="ja-JP" b="0" i="0" dirty="0">
                <a:solidFill>
                  <a:srgbClr val="333333"/>
                </a:solidFill>
                <a:effectLst/>
                <a:latin typeface="Meiryo" panose="020B0604030504040204" pitchFamily="50" charset="-128"/>
                <a:ea typeface="Meiryo" panose="020B0604030504040204" pitchFamily="50" charset="-128"/>
              </a:rPr>
              <a:t>2017</a:t>
            </a:r>
            <a:r>
              <a:rPr lang="ja-JP" altLang="en-US" b="0" i="0" dirty="0">
                <a:solidFill>
                  <a:srgbClr val="333333"/>
                </a:solidFill>
                <a:effectLst/>
                <a:latin typeface="Meiryo" panose="020B0604030504040204" pitchFamily="50" charset="-128"/>
                <a:ea typeface="Meiryo" panose="020B0604030504040204" pitchFamily="50" charset="-128"/>
              </a:rPr>
              <a:t>年</a:t>
            </a:r>
            <a:r>
              <a:rPr lang="en-US" altLang="ja-JP" b="0" i="0" dirty="0">
                <a:solidFill>
                  <a:srgbClr val="333333"/>
                </a:solidFill>
                <a:effectLst/>
                <a:latin typeface="Meiryo" panose="020B0604030504040204" pitchFamily="50" charset="-128"/>
                <a:ea typeface="Meiryo" panose="020B0604030504040204" pitchFamily="50" charset="-128"/>
              </a:rPr>
              <a:t>7</a:t>
            </a:r>
            <a:r>
              <a:rPr lang="ja-JP" altLang="en-US" b="0" i="0" dirty="0">
                <a:solidFill>
                  <a:srgbClr val="333333"/>
                </a:solidFill>
                <a:effectLst/>
                <a:latin typeface="Meiryo" panose="020B0604030504040204" pitchFamily="50" charset="-128"/>
                <a:ea typeface="Meiryo" panose="020B0604030504040204" pitchFamily="50" charset="-128"/>
              </a:rPr>
              <a:t>月</a:t>
            </a:r>
            <a:r>
              <a:rPr lang="en-US" altLang="ja-JP" b="0" i="0" dirty="0">
                <a:solidFill>
                  <a:srgbClr val="333333"/>
                </a:solidFill>
                <a:effectLst/>
                <a:latin typeface="Meiryo" panose="020B0604030504040204" pitchFamily="50" charset="-128"/>
                <a:ea typeface="Meiryo" panose="020B0604030504040204" pitchFamily="50" charset="-128"/>
              </a:rPr>
              <a:t>7</a:t>
            </a:r>
            <a:r>
              <a:rPr lang="ja-JP" altLang="en-US" b="0" i="0" dirty="0">
                <a:solidFill>
                  <a:srgbClr val="333333"/>
                </a:solidFill>
                <a:effectLst/>
                <a:latin typeface="Meiryo" panose="020B0604030504040204" pitchFamily="50" charset="-128"/>
                <a:ea typeface="Meiryo" panose="020B0604030504040204" pitchFamily="50" charset="-128"/>
              </a:rPr>
              <a:t>日に賛成多数で採択されました。</a:t>
            </a:r>
            <a:r>
              <a:rPr lang="ja-JP" altLang="en-US" b="0" i="0" dirty="0">
                <a:solidFill>
                  <a:srgbClr val="202122"/>
                </a:solidFill>
                <a:effectLst/>
                <a:latin typeface="Arial" panose="020B0604020202020204" pitchFamily="34" charset="0"/>
              </a:rPr>
              <a:t> </a:t>
            </a:r>
            <a:endParaRPr lang="en-US" altLang="ja-JP" b="0" i="0" dirty="0">
              <a:solidFill>
                <a:srgbClr val="202122"/>
              </a:solidFill>
              <a:effectLst/>
              <a:latin typeface="Arial" panose="020B0604020202020204" pitchFamily="34" charset="0"/>
            </a:endParaRPr>
          </a:p>
          <a:p>
            <a:pPr algn="l"/>
            <a:endParaRPr lang="en-US" altLang="ja-JP" dirty="0">
              <a:solidFill>
                <a:srgbClr val="202122"/>
              </a:solidFill>
              <a:latin typeface="Arial" panose="020B0604020202020204" pitchFamily="34" charset="0"/>
            </a:endParaRPr>
          </a:p>
          <a:p>
            <a:pPr algn="l" fontAlgn="base"/>
            <a:r>
              <a:rPr lang="en-US" altLang="ja-JP" b="0" i="0" dirty="0">
                <a:solidFill>
                  <a:srgbClr val="202122"/>
                </a:solidFill>
                <a:effectLst/>
                <a:latin typeface="Arial" panose="020B0604020202020204" pitchFamily="34" charset="0"/>
              </a:rPr>
              <a:t>2020</a:t>
            </a:r>
            <a:r>
              <a:rPr lang="ja-JP" altLang="en-US" b="0" i="0" dirty="0">
                <a:solidFill>
                  <a:srgbClr val="202122"/>
                </a:solidFill>
                <a:effectLst/>
                <a:latin typeface="Arial" panose="020B0604020202020204" pitchFamily="34" charset="0"/>
              </a:rPr>
              <a:t>年</a:t>
            </a:r>
            <a:r>
              <a:rPr lang="en-US" altLang="ja-JP" b="0" i="0" dirty="0">
                <a:solidFill>
                  <a:srgbClr val="202122"/>
                </a:solidFill>
                <a:effectLst/>
                <a:latin typeface="Arial" panose="020B0604020202020204" pitchFamily="34" charset="0"/>
              </a:rPr>
              <a:t>10</a:t>
            </a:r>
            <a:r>
              <a:rPr lang="ja-JP" altLang="en-US" b="0" i="0" dirty="0">
                <a:solidFill>
                  <a:srgbClr val="202122"/>
                </a:solidFill>
                <a:effectLst/>
                <a:latin typeface="Arial" panose="020B0604020202020204" pitchFamily="34" charset="0"/>
              </a:rPr>
              <a:t>月に発効に必要な</a:t>
            </a:r>
            <a:r>
              <a:rPr lang="en-US" altLang="ja-JP" b="0" i="0" dirty="0">
                <a:solidFill>
                  <a:srgbClr val="202122"/>
                </a:solidFill>
                <a:effectLst/>
                <a:latin typeface="Arial" panose="020B0604020202020204" pitchFamily="34" charset="0"/>
              </a:rPr>
              <a:t>50</a:t>
            </a:r>
            <a:r>
              <a:rPr lang="ja-JP" altLang="en-US" b="0" i="0" dirty="0">
                <a:solidFill>
                  <a:srgbClr val="202122"/>
                </a:solidFill>
                <a:effectLst/>
                <a:latin typeface="Arial" panose="020B0604020202020204" pitchFamily="34" charset="0"/>
              </a:rPr>
              <a:t>か国の批准に達したため、</a:t>
            </a:r>
            <a:r>
              <a:rPr lang="en-US" altLang="ja-JP" b="0" i="0" dirty="0">
                <a:solidFill>
                  <a:srgbClr val="202122"/>
                </a:solidFill>
                <a:effectLst/>
                <a:latin typeface="Arial" panose="020B0604020202020204" pitchFamily="34" charset="0"/>
              </a:rPr>
              <a:t>2021</a:t>
            </a:r>
            <a:r>
              <a:rPr lang="ja-JP" altLang="en-US" b="0" i="0" dirty="0">
                <a:solidFill>
                  <a:srgbClr val="202122"/>
                </a:solidFill>
                <a:effectLst/>
                <a:latin typeface="Arial" panose="020B0604020202020204" pitchFamily="34" charset="0"/>
              </a:rPr>
              <a:t>年</a:t>
            </a:r>
            <a:r>
              <a:rPr lang="en-US" altLang="ja-JP" b="0" i="0" dirty="0">
                <a:solidFill>
                  <a:srgbClr val="202122"/>
                </a:solidFill>
                <a:effectLst/>
                <a:latin typeface="Arial" panose="020B0604020202020204" pitchFamily="34" charset="0"/>
              </a:rPr>
              <a:t>1</a:t>
            </a:r>
            <a:r>
              <a:rPr lang="ja-JP" altLang="en-US" b="0" i="0" dirty="0">
                <a:solidFill>
                  <a:srgbClr val="202122"/>
                </a:solidFill>
                <a:effectLst/>
                <a:latin typeface="Arial" panose="020B0604020202020204" pitchFamily="34" charset="0"/>
              </a:rPr>
              <a:t>月</a:t>
            </a:r>
            <a:r>
              <a:rPr lang="en-US" altLang="ja-JP" b="0" i="0" dirty="0">
                <a:solidFill>
                  <a:srgbClr val="202122"/>
                </a:solidFill>
                <a:effectLst/>
                <a:latin typeface="Arial" panose="020B0604020202020204" pitchFamily="34" charset="0"/>
              </a:rPr>
              <a:t>22</a:t>
            </a:r>
            <a:r>
              <a:rPr lang="ja-JP" altLang="en-US" b="0" i="0" dirty="0">
                <a:solidFill>
                  <a:srgbClr val="202122"/>
                </a:solidFill>
                <a:effectLst/>
                <a:latin typeface="Arial" panose="020B0604020202020204" pitchFamily="34" charset="0"/>
              </a:rPr>
              <a:t>日に発効となった。</a:t>
            </a:r>
            <a:endParaRPr lang="en-US" altLang="ja-JP" b="0" i="0" dirty="0">
              <a:solidFill>
                <a:srgbClr val="202122"/>
              </a:solidFill>
              <a:effectLst/>
              <a:latin typeface="Arial" panose="020B0604020202020204" pitchFamily="34" charset="0"/>
            </a:endParaRPr>
          </a:p>
          <a:p>
            <a:pPr algn="l" fontAlgn="base"/>
            <a:r>
              <a:rPr lang="en-US" altLang="ja-JP" b="0" i="0" dirty="0">
                <a:solidFill>
                  <a:srgbClr val="333333"/>
                </a:solidFill>
                <a:effectLst/>
                <a:latin typeface="Noto Sans JP"/>
              </a:rPr>
              <a:t>2021</a:t>
            </a:r>
            <a:r>
              <a:rPr lang="ja-JP" altLang="en-US" b="0" i="0" dirty="0">
                <a:solidFill>
                  <a:srgbClr val="333333"/>
                </a:solidFill>
                <a:effectLst/>
                <a:latin typeface="Noto Sans JP"/>
              </a:rPr>
              <a:t>年</a:t>
            </a:r>
            <a:r>
              <a:rPr lang="en-US" altLang="ja-JP" b="0" i="0" dirty="0">
                <a:solidFill>
                  <a:srgbClr val="333333"/>
                </a:solidFill>
                <a:effectLst/>
                <a:latin typeface="Noto Sans JP"/>
              </a:rPr>
              <a:t>2</a:t>
            </a:r>
            <a:r>
              <a:rPr lang="ja-JP" altLang="en-US" b="0" i="0" dirty="0">
                <a:solidFill>
                  <a:srgbClr val="333333"/>
                </a:solidFill>
                <a:effectLst/>
                <a:latin typeface="Noto Sans JP"/>
              </a:rPr>
              <a:t>月</a:t>
            </a:r>
            <a:r>
              <a:rPr lang="en-US" altLang="ja-JP" b="0" i="0" dirty="0">
                <a:solidFill>
                  <a:srgbClr val="333333"/>
                </a:solidFill>
                <a:effectLst/>
                <a:latin typeface="Noto Sans JP"/>
              </a:rPr>
              <a:t>19</a:t>
            </a:r>
            <a:r>
              <a:rPr lang="ja-JP" altLang="en-US" b="0" i="0" dirty="0">
                <a:solidFill>
                  <a:srgbClr val="333333"/>
                </a:solidFill>
                <a:effectLst/>
                <a:latin typeface="Noto Sans JP"/>
              </a:rPr>
              <a:t>日時点、署名国　</a:t>
            </a:r>
            <a:r>
              <a:rPr lang="en-US" altLang="ja-JP" b="0" i="0" dirty="0">
                <a:solidFill>
                  <a:srgbClr val="333333"/>
                </a:solidFill>
                <a:effectLst/>
                <a:latin typeface="Noto Sans JP"/>
              </a:rPr>
              <a:t>86</a:t>
            </a:r>
            <a:r>
              <a:rPr lang="ja-JP" altLang="en-US" b="0" i="0" dirty="0">
                <a:solidFill>
                  <a:srgbClr val="333333"/>
                </a:solidFill>
                <a:effectLst/>
                <a:latin typeface="Noto Sans JP"/>
              </a:rPr>
              <a:t>か国、批准国　</a:t>
            </a:r>
            <a:r>
              <a:rPr lang="en-US" altLang="ja-JP" b="0" i="0" dirty="0">
                <a:solidFill>
                  <a:srgbClr val="333333"/>
                </a:solidFill>
                <a:effectLst/>
                <a:latin typeface="Noto Sans JP"/>
              </a:rPr>
              <a:t>54</a:t>
            </a:r>
            <a:r>
              <a:rPr lang="ja-JP" altLang="en-US" b="0" i="0" dirty="0">
                <a:solidFill>
                  <a:srgbClr val="333333"/>
                </a:solidFill>
                <a:effectLst/>
                <a:latin typeface="Noto Sans JP"/>
              </a:rPr>
              <a:t>か国</a:t>
            </a:r>
            <a:endParaRPr kumimoji="1" lang="ja-JP" altLang="en-US" dirty="0"/>
          </a:p>
        </p:txBody>
      </p:sp>
    </p:spTree>
    <p:extLst>
      <p:ext uri="{BB962C8B-B14F-4D97-AF65-F5344CB8AC3E}">
        <p14:creationId xmlns:p14="http://schemas.microsoft.com/office/powerpoint/2010/main" val="10772708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431773-BCEC-458E-A25A-AA1B944CD286}"/>
              </a:ext>
            </a:extLst>
          </p:cNvPr>
          <p:cNvSpPr>
            <a:spLocks noGrp="1"/>
          </p:cNvSpPr>
          <p:nvPr>
            <p:ph type="title"/>
          </p:nvPr>
        </p:nvSpPr>
        <p:spPr>
          <a:xfrm>
            <a:off x="462844" y="365127"/>
            <a:ext cx="8762120" cy="1044575"/>
          </a:xfrm>
        </p:spPr>
        <p:txBody>
          <a:bodyPr>
            <a:noAutofit/>
          </a:bodyPr>
          <a:lstStyle/>
          <a:p>
            <a:r>
              <a:rPr kumimoji="1" lang="ja-JP" altLang="en-US" sz="3200" dirty="0"/>
              <a:t>核兵器禁止条約について日本政府の考え方</a:t>
            </a:r>
          </a:p>
        </p:txBody>
      </p:sp>
      <p:sp>
        <p:nvSpPr>
          <p:cNvPr id="3" name="コンテンツ プレースホルダー 2">
            <a:extLst>
              <a:ext uri="{FF2B5EF4-FFF2-40B4-BE49-F238E27FC236}">
                <a16:creationId xmlns:a16="http://schemas.microsoft.com/office/drawing/2014/main" id="{AE045C81-D031-4BB3-9EF3-508ED89687FF}"/>
              </a:ext>
            </a:extLst>
          </p:cNvPr>
          <p:cNvSpPr>
            <a:spLocks noGrp="1"/>
          </p:cNvSpPr>
          <p:nvPr>
            <p:ph idx="1"/>
          </p:nvPr>
        </p:nvSpPr>
        <p:spPr/>
        <p:txBody>
          <a:bodyPr>
            <a:normAutofit/>
          </a:bodyPr>
          <a:lstStyle/>
          <a:p>
            <a:r>
              <a:rPr lang="ja-JP" altLang="en-US" b="0" i="0" dirty="0">
                <a:solidFill>
                  <a:srgbClr val="333333"/>
                </a:solidFill>
                <a:effectLst/>
                <a:latin typeface="Meiryo" panose="020B0604030504040204" pitchFamily="50" charset="-128"/>
                <a:ea typeface="Meiryo" panose="020B0604030504040204" pitchFamily="50" charset="-128"/>
              </a:rPr>
              <a:t>核兵器禁止条約　第</a:t>
            </a:r>
            <a:r>
              <a:rPr lang="en-US" altLang="ja-JP" b="0" i="0" dirty="0">
                <a:solidFill>
                  <a:srgbClr val="333333"/>
                </a:solidFill>
                <a:effectLst/>
                <a:latin typeface="Meiryo" panose="020B0604030504040204" pitchFamily="50" charset="-128"/>
                <a:ea typeface="Meiryo" panose="020B0604030504040204" pitchFamily="50" charset="-128"/>
              </a:rPr>
              <a:t>1</a:t>
            </a:r>
            <a:r>
              <a:rPr lang="ja-JP" altLang="en-US" b="0" i="0" dirty="0">
                <a:solidFill>
                  <a:srgbClr val="333333"/>
                </a:solidFill>
                <a:effectLst/>
                <a:latin typeface="Meiryo" panose="020B0604030504040204" pitchFamily="50" charset="-128"/>
                <a:ea typeface="Meiryo" panose="020B0604030504040204" pitchFamily="50" charset="-128"/>
              </a:rPr>
              <a:t>条</a:t>
            </a:r>
            <a:endParaRPr lang="en-US" altLang="ja-JP" b="0" i="0" dirty="0">
              <a:solidFill>
                <a:srgbClr val="333333"/>
              </a:solidFill>
              <a:effectLst/>
              <a:latin typeface="Meiryo" panose="020B0604030504040204" pitchFamily="50" charset="-128"/>
              <a:ea typeface="Meiryo" panose="020B0604030504040204" pitchFamily="50" charset="-128"/>
            </a:endParaRPr>
          </a:p>
          <a:p>
            <a:pPr marL="0" indent="0">
              <a:buNone/>
            </a:pPr>
            <a:r>
              <a:rPr lang="ja-JP" altLang="en-US" b="0" i="0" dirty="0">
                <a:solidFill>
                  <a:srgbClr val="333333"/>
                </a:solidFill>
                <a:effectLst/>
                <a:latin typeface="Meiryo" panose="020B0604030504040204" pitchFamily="50" charset="-128"/>
                <a:ea typeface="Meiryo" panose="020B0604030504040204" pitchFamily="50" charset="-128"/>
              </a:rPr>
              <a:t>（</a:t>
            </a:r>
            <a:r>
              <a:rPr lang="en-US" altLang="ja-JP" b="0" i="0" dirty="0">
                <a:solidFill>
                  <a:srgbClr val="333333"/>
                </a:solidFill>
                <a:effectLst/>
                <a:latin typeface="Meiryo" panose="020B0604030504040204" pitchFamily="50" charset="-128"/>
                <a:ea typeface="Meiryo" panose="020B0604030504040204" pitchFamily="50" charset="-128"/>
              </a:rPr>
              <a:t>a</a:t>
            </a:r>
            <a:r>
              <a:rPr lang="ja-JP" altLang="en-US" b="0" i="0" dirty="0">
                <a:solidFill>
                  <a:srgbClr val="333333"/>
                </a:solidFill>
                <a:effectLst/>
                <a:latin typeface="Meiryo" panose="020B0604030504040204" pitchFamily="50" charset="-128"/>
                <a:ea typeface="Meiryo" panose="020B0604030504040204" pitchFamily="50" charset="-128"/>
              </a:rPr>
              <a:t>）核兵器その他の核爆発装置（以下「核兵器」という。）の開発、実験、生産、製造、取得、保有又は貯蔵、</a:t>
            </a:r>
            <a:endParaRPr lang="en-US" altLang="ja-JP" b="0" i="0" dirty="0">
              <a:solidFill>
                <a:srgbClr val="333333"/>
              </a:solidFill>
              <a:effectLst/>
              <a:latin typeface="Meiryo" panose="020B0604030504040204" pitchFamily="50" charset="-128"/>
              <a:ea typeface="Meiryo" panose="020B0604030504040204" pitchFamily="50" charset="-128"/>
            </a:endParaRPr>
          </a:p>
          <a:p>
            <a:pPr marL="0" indent="0">
              <a:buNone/>
            </a:pPr>
            <a:r>
              <a:rPr lang="ja-JP" altLang="en-US" b="0" i="0" dirty="0">
                <a:solidFill>
                  <a:srgbClr val="333333"/>
                </a:solidFill>
                <a:effectLst/>
                <a:latin typeface="Meiryo" panose="020B0604030504040204" pitchFamily="50" charset="-128"/>
                <a:ea typeface="Meiryo" panose="020B0604030504040204" pitchFamily="50" charset="-128"/>
              </a:rPr>
              <a:t>（</a:t>
            </a:r>
            <a:r>
              <a:rPr lang="en-US" altLang="ja-JP" b="0" i="0" dirty="0">
                <a:solidFill>
                  <a:srgbClr val="333333"/>
                </a:solidFill>
                <a:effectLst/>
                <a:latin typeface="Meiryo" panose="020B0604030504040204" pitchFamily="50" charset="-128"/>
                <a:ea typeface="Meiryo" panose="020B0604030504040204" pitchFamily="50" charset="-128"/>
              </a:rPr>
              <a:t>d</a:t>
            </a:r>
            <a:r>
              <a:rPr lang="ja-JP" altLang="en-US" b="0" i="0" dirty="0">
                <a:solidFill>
                  <a:srgbClr val="333333"/>
                </a:solidFill>
                <a:effectLst/>
                <a:latin typeface="Meiryo" panose="020B0604030504040204" pitchFamily="50" charset="-128"/>
                <a:ea typeface="Meiryo" panose="020B0604030504040204" pitchFamily="50" charset="-128"/>
              </a:rPr>
              <a:t>）核兵器の使用又は使用の</a:t>
            </a:r>
            <a:r>
              <a:rPr lang="ja-JP" altLang="en-US" b="0" i="0" dirty="0">
                <a:solidFill>
                  <a:srgbClr val="FF0000"/>
                </a:solidFill>
                <a:effectLst/>
                <a:latin typeface="Meiryo" panose="020B0604030504040204" pitchFamily="50" charset="-128"/>
                <a:ea typeface="Meiryo" panose="020B0604030504040204" pitchFamily="50" charset="-128"/>
              </a:rPr>
              <a:t>威嚇</a:t>
            </a:r>
            <a:r>
              <a:rPr lang="ja-JP" altLang="en-US" b="0" i="0" dirty="0">
                <a:solidFill>
                  <a:srgbClr val="333333"/>
                </a:solidFill>
                <a:effectLst/>
                <a:latin typeface="Meiryo" panose="020B0604030504040204" pitchFamily="50" charset="-128"/>
                <a:ea typeface="Meiryo" panose="020B0604030504040204" pitchFamily="50" charset="-128"/>
              </a:rPr>
              <a:t>、</a:t>
            </a:r>
            <a:endParaRPr lang="en-US" altLang="ja-JP" b="0" i="0" dirty="0">
              <a:solidFill>
                <a:srgbClr val="333333"/>
              </a:solidFill>
              <a:effectLst/>
              <a:latin typeface="Meiryo" panose="020B0604030504040204" pitchFamily="50" charset="-128"/>
              <a:ea typeface="Meiryo" panose="020B0604030504040204" pitchFamily="50" charset="-128"/>
            </a:endParaRPr>
          </a:p>
          <a:p>
            <a:pPr marL="0" indent="0">
              <a:buNone/>
            </a:pPr>
            <a:endParaRPr kumimoji="1" lang="en-US" altLang="ja-JP" dirty="0">
              <a:solidFill>
                <a:srgbClr val="333333"/>
              </a:solidFill>
              <a:latin typeface="Meiryo" panose="020B0604030504040204" pitchFamily="50" charset="-128"/>
              <a:ea typeface="Meiryo" panose="020B0604030504040204" pitchFamily="50" charset="-128"/>
            </a:endParaRPr>
          </a:p>
        </p:txBody>
      </p:sp>
    </p:spTree>
    <p:extLst>
      <p:ext uri="{BB962C8B-B14F-4D97-AF65-F5344CB8AC3E}">
        <p14:creationId xmlns:p14="http://schemas.microsoft.com/office/powerpoint/2010/main" val="21155115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95CC474-38A6-4132-BE0C-BED7CE1CAC19}"/>
              </a:ext>
            </a:extLst>
          </p:cNvPr>
          <p:cNvSpPr>
            <a:spLocks noGrp="1"/>
          </p:cNvSpPr>
          <p:nvPr>
            <p:ph type="title"/>
          </p:nvPr>
        </p:nvSpPr>
        <p:spPr/>
        <p:txBody>
          <a:bodyPr/>
          <a:lstStyle/>
          <a:p>
            <a:r>
              <a:rPr kumimoji="1" lang="ja-JP" altLang="en-US" dirty="0"/>
              <a:t>外務省</a:t>
            </a:r>
            <a:r>
              <a:rPr kumimoji="1" lang="en-US" altLang="ja-JP" dirty="0"/>
              <a:t>HP</a:t>
            </a:r>
            <a:endParaRPr kumimoji="1" lang="ja-JP" altLang="en-US" dirty="0"/>
          </a:p>
        </p:txBody>
      </p:sp>
      <p:sp>
        <p:nvSpPr>
          <p:cNvPr id="3" name="コンテンツ プレースホルダー 2">
            <a:extLst>
              <a:ext uri="{FF2B5EF4-FFF2-40B4-BE49-F238E27FC236}">
                <a16:creationId xmlns:a16="http://schemas.microsoft.com/office/drawing/2014/main" id="{BF57EAAA-6242-4368-B697-A6EAB64A936A}"/>
              </a:ext>
            </a:extLst>
          </p:cNvPr>
          <p:cNvSpPr>
            <a:spLocks noGrp="1"/>
          </p:cNvSpPr>
          <p:nvPr>
            <p:ph idx="1"/>
          </p:nvPr>
        </p:nvSpPr>
        <p:spPr/>
        <p:txBody>
          <a:bodyPr>
            <a:normAutofit lnSpcReduction="10000"/>
          </a:bodyPr>
          <a:lstStyle/>
          <a:p>
            <a:r>
              <a:rPr lang="ja-JP" altLang="en-US" dirty="0">
                <a:solidFill>
                  <a:srgbClr val="333333"/>
                </a:solidFill>
                <a:latin typeface="Meiryo" panose="020B0604030504040204" pitchFamily="50" charset="-128"/>
                <a:ea typeface="Meiryo" panose="020B0604030504040204" pitchFamily="50" charset="-128"/>
              </a:rPr>
              <a:t>「</a:t>
            </a:r>
            <a:r>
              <a:rPr lang="ja-JP" altLang="en-US" b="0" i="0" dirty="0">
                <a:solidFill>
                  <a:srgbClr val="FF0000"/>
                </a:solidFill>
                <a:effectLst/>
                <a:latin typeface="Meiryo" panose="020B0604030504040204" pitchFamily="50" charset="-128"/>
                <a:ea typeface="Meiryo" panose="020B0604030504040204" pitchFamily="50" charset="-128"/>
              </a:rPr>
              <a:t>北朝鮮</a:t>
            </a:r>
            <a:r>
              <a:rPr lang="ja-JP" altLang="en-US" b="0" i="0" dirty="0">
                <a:solidFill>
                  <a:srgbClr val="333333"/>
                </a:solidFill>
                <a:effectLst/>
                <a:latin typeface="Meiryo" panose="020B0604030504040204" pitchFamily="50" charset="-128"/>
                <a:ea typeface="Meiryo" panose="020B0604030504040204" pitchFamily="50" charset="-128"/>
              </a:rPr>
              <a:t>のように核兵器の使用をほのめかす相手に対しては通常兵器だけでは抑止を効かせることは困難であるため、日米同盟の下で</a:t>
            </a:r>
            <a:r>
              <a:rPr lang="ja-JP" altLang="en-US" b="0" i="0" dirty="0">
                <a:solidFill>
                  <a:srgbClr val="FF0000"/>
                </a:solidFill>
                <a:effectLst/>
                <a:latin typeface="Meiryo" panose="020B0604030504040204" pitchFamily="50" charset="-128"/>
                <a:ea typeface="Meiryo" panose="020B0604030504040204" pitchFamily="50" charset="-128"/>
              </a:rPr>
              <a:t>核兵器を有する米国の抑止力</a:t>
            </a:r>
            <a:r>
              <a:rPr lang="ja-JP" altLang="en-US" b="0" i="0" dirty="0">
                <a:solidFill>
                  <a:srgbClr val="333333"/>
                </a:solidFill>
                <a:effectLst/>
                <a:latin typeface="Meiryo" panose="020B0604030504040204" pitchFamily="50" charset="-128"/>
                <a:ea typeface="Meiryo" panose="020B0604030504040204" pitchFamily="50" charset="-128"/>
              </a:rPr>
              <a:t>を維持することが必要です。」</a:t>
            </a:r>
            <a:endParaRPr lang="en-US" altLang="ja-JP" b="0" i="0" dirty="0">
              <a:solidFill>
                <a:srgbClr val="333333"/>
              </a:solidFill>
              <a:effectLst/>
              <a:latin typeface="Meiryo" panose="020B0604030504040204" pitchFamily="50" charset="-128"/>
              <a:ea typeface="Meiryo" panose="020B0604030504040204" pitchFamily="50" charset="-128"/>
            </a:endParaRPr>
          </a:p>
          <a:p>
            <a:r>
              <a:rPr lang="ja-JP" altLang="en-US" b="0" i="0" dirty="0">
                <a:solidFill>
                  <a:srgbClr val="333333"/>
                </a:solidFill>
                <a:effectLst/>
                <a:latin typeface="Meiryo" panose="020B0604030504040204" pitchFamily="50" charset="-128"/>
                <a:ea typeface="Meiryo" panose="020B0604030504040204" pitchFamily="50" charset="-128"/>
              </a:rPr>
              <a:t>日本政府としては、国民の生命と財産を守る責任を有する立場から、現実の安全保障上の脅威に適切に対処しながら、地道に、現実的な核軍縮を前進させる道筋を追求することが必要であり、</a:t>
            </a:r>
            <a:r>
              <a:rPr lang="ja-JP" altLang="en-US" b="0" i="0" dirty="0">
                <a:solidFill>
                  <a:srgbClr val="FF0000"/>
                </a:solidFill>
                <a:effectLst/>
                <a:latin typeface="Meiryo" panose="020B0604030504040204" pitchFamily="50" charset="-128"/>
                <a:ea typeface="Meiryo" panose="020B0604030504040204" pitchFamily="50" charset="-128"/>
              </a:rPr>
              <a:t>核兵器保有国や核兵器禁止条約支持国を含む国際社会における橋渡し役</a:t>
            </a:r>
            <a:r>
              <a:rPr lang="ja-JP" altLang="en-US" b="0" i="0" dirty="0">
                <a:solidFill>
                  <a:srgbClr val="333333"/>
                </a:solidFill>
                <a:effectLst/>
                <a:latin typeface="Meiryo" panose="020B0604030504040204" pitchFamily="50" charset="-128"/>
                <a:ea typeface="Meiryo" panose="020B0604030504040204" pitchFamily="50" charset="-128"/>
              </a:rPr>
              <a:t>を果たし、現実的かつ実践的な取組を粘り強く進めていく考えです。</a:t>
            </a:r>
            <a:endParaRPr kumimoji="1" lang="ja-JP" altLang="en-US" dirty="0"/>
          </a:p>
        </p:txBody>
      </p:sp>
    </p:spTree>
    <p:extLst>
      <p:ext uri="{BB962C8B-B14F-4D97-AF65-F5344CB8AC3E}">
        <p14:creationId xmlns:p14="http://schemas.microsoft.com/office/powerpoint/2010/main" val="3023251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757EDB-A897-4665-B214-5D07271B92E6}"/>
              </a:ext>
            </a:extLst>
          </p:cNvPr>
          <p:cNvSpPr>
            <a:spLocks noGrp="1"/>
          </p:cNvSpPr>
          <p:nvPr>
            <p:ph type="title"/>
          </p:nvPr>
        </p:nvSpPr>
        <p:spPr>
          <a:xfrm>
            <a:off x="579438" y="669927"/>
            <a:ext cx="8543925" cy="1325563"/>
          </a:xfrm>
        </p:spPr>
        <p:txBody>
          <a:bodyPr>
            <a:noAutofit/>
          </a:bodyPr>
          <a:lstStyle/>
          <a:p>
            <a:r>
              <a:rPr lang="ja-JP" altLang="en-US" sz="3600" dirty="0">
                <a:solidFill>
                  <a:srgbClr val="272727"/>
                </a:solidFill>
                <a:latin typeface="-apple-system"/>
              </a:rPr>
              <a:t>核禁条約批准しない日本 国際社会を失望させた　</a:t>
            </a:r>
            <a:br>
              <a:rPr lang="en-US" altLang="ja-JP" sz="3600" dirty="0">
                <a:solidFill>
                  <a:srgbClr val="272727"/>
                </a:solidFill>
                <a:latin typeface="-apple-system"/>
              </a:rPr>
            </a:br>
            <a:r>
              <a:rPr lang="ja-JP" altLang="en-US" sz="3600" dirty="0">
                <a:solidFill>
                  <a:srgbClr val="272727"/>
                </a:solidFill>
                <a:latin typeface="-apple-system"/>
              </a:rPr>
              <a:t>森本真治、参議院議員</a:t>
            </a:r>
            <a:br>
              <a:rPr lang="en-US" altLang="ja-JP" sz="3600" dirty="0">
                <a:solidFill>
                  <a:srgbClr val="272727"/>
                </a:solidFill>
                <a:latin typeface="-apple-system"/>
              </a:rPr>
            </a:br>
            <a:r>
              <a:rPr lang="en-US" altLang="ja-JP" sz="3600" dirty="0">
                <a:solidFill>
                  <a:srgbClr val="272727"/>
                </a:solidFill>
                <a:latin typeface="-apple-system"/>
              </a:rPr>
              <a:t>2021</a:t>
            </a:r>
            <a:r>
              <a:rPr lang="ja-JP" altLang="en-US" sz="3600" dirty="0">
                <a:solidFill>
                  <a:srgbClr val="272727"/>
                </a:solidFill>
                <a:latin typeface="-apple-system"/>
              </a:rPr>
              <a:t>年</a:t>
            </a:r>
            <a:r>
              <a:rPr lang="en-US" altLang="ja-JP" sz="3600" dirty="0">
                <a:solidFill>
                  <a:srgbClr val="272727"/>
                </a:solidFill>
                <a:latin typeface="-apple-system"/>
              </a:rPr>
              <a:t>1</a:t>
            </a:r>
            <a:r>
              <a:rPr lang="ja-JP" altLang="en-US" sz="3600" dirty="0">
                <a:solidFill>
                  <a:srgbClr val="272727"/>
                </a:solidFill>
                <a:latin typeface="-apple-system"/>
              </a:rPr>
              <a:t>月</a:t>
            </a:r>
            <a:r>
              <a:rPr lang="en-US" altLang="ja-JP" sz="3600" dirty="0">
                <a:solidFill>
                  <a:srgbClr val="272727"/>
                </a:solidFill>
                <a:latin typeface="-apple-system"/>
              </a:rPr>
              <a:t>20</a:t>
            </a:r>
            <a:r>
              <a:rPr lang="ja-JP" altLang="en-US" sz="3600" dirty="0">
                <a:solidFill>
                  <a:srgbClr val="272727"/>
                </a:solidFill>
                <a:latin typeface="-apple-system"/>
              </a:rPr>
              <a:t>日毎日新聞</a:t>
            </a:r>
            <a:endParaRPr lang="ja-JP" altLang="en-US" sz="3600" dirty="0"/>
          </a:p>
        </p:txBody>
      </p:sp>
      <p:sp>
        <p:nvSpPr>
          <p:cNvPr id="3" name="コンテンツ プレースホルダー 2">
            <a:extLst>
              <a:ext uri="{FF2B5EF4-FFF2-40B4-BE49-F238E27FC236}">
                <a16:creationId xmlns:a16="http://schemas.microsoft.com/office/drawing/2014/main" id="{981405A4-C1FB-40D3-823F-D534E8B269C9}"/>
              </a:ext>
            </a:extLst>
          </p:cNvPr>
          <p:cNvSpPr>
            <a:spLocks noGrp="1"/>
          </p:cNvSpPr>
          <p:nvPr>
            <p:ph idx="1"/>
          </p:nvPr>
        </p:nvSpPr>
        <p:spPr>
          <a:xfrm>
            <a:off x="293511" y="2740027"/>
            <a:ext cx="9144000" cy="3541505"/>
          </a:xfrm>
        </p:spPr>
        <p:txBody>
          <a:bodyPr>
            <a:normAutofit lnSpcReduction="10000"/>
          </a:bodyPr>
          <a:lstStyle/>
          <a:p>
            <a:r>
              <a:rPr lang="ja-JP" altLang="en-US" b="0" i="0" dirty="0">
                <a:solidFill>
                  <a:srgbClr val="272727"/>
                </a:solidFill>
                <a:effectLst/>
                <a:latin typeface="-apple-system"/>
              </a:rPr>
              <a:t>政府は批准しない理由に核保有国が賛同していないことなどを挙げ、核保有国と非保有国の</a:t>
            </a:r>
            <a:r>
              <a:rPr lang="ja-JP" altLang="en-US" b="0" i="0" dirty="0">
                <a:solidFill>
                  <a:srgbClr val="FF0000"/>
                </a:solidFill>
                <a:effectLst/>
                <a:latin typeface="-apple-system"/>
              </a:rPr>
              <a:t>橋渡し</a:t>
            </a:r>
            <a:r>
              <a:rPr lang="ja-JP" altLang="en-US" b="0" i="0" dirty="0">
                <a:solidFill>
                  <a:srgbClr val="272727"/>
                </a:solidFill>
                <a:effectLst/>
                <a:latin typeface="-apple-system"/>
              </a:rPr>
              <a:t>をするという。では日本政府は具体的にどのような努力をしてきたのか。全くわからない。唯一の戦争被爆国として世界各国が日本に求めているものは非常に大きいにもかかわらずその期待を裏切り、国際社会を失望させている。日本が条約に参加すれば多くの国から信頼され、評価される。それを代弁して</a:t>
            </a:r>
            <a:r>
              <a:rPr lang="ja-JP" altLang="en-US" b="0" i="0" dirty="0">
                <a:solidFill>
                  <a:srgbClr val="FF0000"/>
                </a:solidFill>
                <a:effectLst/>
                <a:latin typeface="-apple-system"/>
              </a:rPr>
              <a:t>核保有国に向けて声をあげることが日本の本来の姿</a:t>
            </a:r>
            <a:r>
              <a:rPr lang="ja-JP" altLang="en-US" b="0" i="0" dirty="0">
                <a:solidFill>
                  <a:srgbClr val="272727"/>
                </a:solidFill>
                <a:effectLst/>
                <a:latin typeface="-apple-system"/>
              </a:rPr>
              <a:t>だ。</a:t>
            </a:r>
            <a:endParaRPr kumimoji="1" lang="ja-JP" altLang="en-US" dirty="0"/>
          </a:p>
        </p:txBody>
      </p:sp>
    </p:spTree>
    <p:extLst>
      <p:ext uri="{BB962C8B-B14F-4D97-AF65-F5344CB8AC3E}">
        <p14:creationId xmlns:p14="http://schemas.microsoft.com/office/powerpoint/2010/main" val="13130316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FB027F-7117-4161-96D4-C03C0EEBCA3D}"/>
              </a:ext>
            </a:extLst>
          </p:cNvPr>
          <p:cNvSpPr>
            <a:spLocks noGrp="1"/>
          </p:cNvSpPr>
          <p:nvPr>
            <p:ph type="title"/>
          </p:nvPr>
        </p:nvSpPr>
        <p:spPr>
          <a:xfrm>
            <a:off x="681038" y="703794"/>
            <a:ext cx="8543925" cy="1325563"/>
          </a:xfrm>
        </p:spPr>
        <p:txBody>
          <a:bodyPr>
            <a:normAutofit fontScale="90000"/>
          </a:bodyPr>
          <a:lstStyle/>
          <a:p>
            <a:r>
              <a:rPr kumimoji="1" lang="ja-JP" altLang="en-US" dirty="0"/>
              <a:t>核兵器禁止条約全文　</a:t>
            </a:r>
            <a:br>
              <a:rPr kumimoji="1" lang="en-US" altLang="ja-JP" dirty="0"/>
            </a:br>
            <a:r>
              <a:rPr kumimoji="1" lang="ja-JP" altLang="en-US" dirty="0"/>
              <a:t>中国新聞広島平和メディアセンター</a:t>
            </a:r>
            <a:br>
              <a:rPr kumimoji="1" lang="en-US" altLang="ja-JP" dirty="0"/>
            </a:br>
            <a:r>
              <a:rPr lang="ja-JP" altLang="en-US" sz="2700" dirty="0">
                <a:hlinkClick r:id="rId2"/>
              </a:rPr>
              <a:t>核兵器禁止条約の全文 </a:t>
            </a:r>
            <a:r>
              <a:rPr lang="en-US" altLang="ja-JP" sz="2700" dirty="0">
                <a:hlinkClick r:id="rId2"/>
              </a:rPr>
              <a:t>| </a:t>
            </a:r>
            <a:r>
              <a:rPr lang="ja-JP" altLang="en-US" sz="2700" dirty="0">
                <a:hlinkClick r:id="rId2"/>
              </a:rPr>
              <a:t>ヒロシマ平和メディアセンター </a:t>
            </a:r>
            <a:r>
              <a:rPr lang="en-US" altLang="ja-JP" sz="2700" dirty="0">
                <a:hlinkClick r:id="rId2"/>
              </a:rPr>
              <a:t>(hiroshimapeacemedia.jp)</a:t>
            </a:r>
            <a:endParaRPr kumimoji="1" lang="ja-JP" altLang="en-US" sz="2700" dirty="0"/>
          </a:p>
        </p:txBody>
      </p:sp>
      <p:pic>
        <p:nvPicPr>
          <p:cNvPr id="5" name="コンテンツ プレースホルダー 4">
            <a:extLst>
              <a:ext uri="{FF2B5EF4-FFF2-40B4-BE49-F238E27FC236}">
                <a16:creationId xmlns:a16="http://schemas.microsoft.com/office/drawing/2014/main" id="{D64B9D90-6859-4DD2-B7E7-CB22C55087C6}"/>
              </a:ext>
            </a:extLst>
          </p:cNvPr>
          <p:cNvPicPr>
            <a:picLocks noGrp="1" noChangeAspect="1"/>
          </p:cNvPicPr>
          <p:nvPr>
            <p:ph idx="1"/>
          </p:nvPr>
        </p:nvPicPr>
        <p:blipFill rotWithShape="1">
          <a:blip r:embed="rId3"/>
          <a:srcRect t="9413" r="772" b="5363"/>
          <a:stretch/>
        </p:blipFill>
        <p:spPr>
          <a:xfrm>
            <a:off x="681038" y="2482673"/>
            <a:ext cx="8304742" cy="4010200"/>
          </a:xfrm>
        </p:spPr>
      </p:pic>
    </p:spTree>
    <p:extLst>
      <p:ext uri="{BB962C8B-B14F-4D97-AF65-F5344CB8AC3E}">
        <p14:creationId xmlns:p14="http://schemas.microsoft.com/office/powerpoint/2010/main" val="978117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AA6FDF-2395-4DE5-86FA-83929352C1EF}"/>
              </a:ext>
            </a:extLst>
          </p:cNvPr>
          <p:cNvSpPr>
            <a:spLocks noGrp="1"/>
          </p:cNvSpPr>
          <p:nvPr>
            <p:ph type="ctrTitle"/>
          </p:nvPr>
        </p:nvSpPr>
        <p:spPr>
          <a:xfrm>
            <a:off x="825500" y="112890"/>
            <a:ext cx="8147756" cy="2314622"/>
          </a:xfrm>
        </p:spPr>
        <p:txBody>
          <a:bodyPr>
            <a:normAutofit/>
          </a:bodyPr>
          <a:lstStyle/>
          <a:p>
            <a:r>
              <a:rPr kumimoji="1" lang="ja-JP" altLang="en-US" dirty="0"/>
              <a:t>国際平和拠点ひろしま</a:t>
            </a:r>
            <a:br>
              <a:rPr lang="en-US" altLang="ja-JP" dirty="0"/>
            </a:br>
            <a:r>
              <a:rPr lang="ja-JP" altLang="en-US" sz="2000" dirty="0">
                <a:hlinkClick r:id="rId2"/>
              </a:rPr>
              <a:t>核兵器禁止条約の署名・批准の状況 </a:t>
            </a:r>
            <a:r>
              <a:rPr lang="en-US" altLang="ja-JP" sz="2000" dirty="0">
                <a:hlinkClick r:id="rId2"/>
              </a:rPr>
              <a:t>| </a:t>
            </a:r>
            <a:r>
              <a:rPr lang="ja-JP" altLang="en-US" sz="2000" dirty="0">
                <a:hlinkClick r:id="rId2"/>
              </a:rPr>
              <a:t>国際平和拠点ひろしま</a:t>
            </a:r>
            <a:r>
              <a:rPr lang="en-US" altLang="ja-JP" sz="2000" dirty="0">
                <a:hlinkClick r:id="rId2"/>
              </a:rPr>
              <a:t>〜</a:t>
            </a:r>
            <a:r>
              <a:rPr lang="ja-JP" altLang="en-US" sz="2000" dirty="0">
                <a:hlinkClick r:id="rId2"/>
              </a:rPr>
              <a:t>核兵器のない世界平和に向けて</a:t>
            </a:r>
            <a:r>
              <a:rPr lang="en-US" altLang="ja-JP" sz="2000" dirty="0">
                <a:hlinkClick r:id="rId2"/>
              </a:rPr>
              <a:t>〜 (hiroshimaforpeace.com)</a:t>
            </a:r>
            <a:endParaRPr kumimoji="1" lang="ja-JP" altLang="en-US" sz="2000" dirty="0"/>
          </a:p>
        </p:txBody>
      </p:sp>
      <p:pic>
        <p:nvPicPr>
          <p:cNvPr id="5" name="図 4">
            <a:extLst>
              <a:ext uri="{FF2B5EF4-FFF2-40B4-BE49-F238E27FC236}">
                <a16:creationId xmlns:a16="http://schemas.microsoft.com/office/drawing/2014/main" id="{EF7570D0-35CD-4ADA-9F68-DCED9F6A61DC}"/>
              </a:ext>
            </a:extLst>
          </p:cNvPr>
          <p:cNvPicPr>
            <a:picLocks noChangeAspect="1"/>
          </p:cNvPicPr>
          <p:nvPr/>
        </p:nvPicPr>
        <p:blipFill rotWithShape="1">
          <a:blip r:embed="rId3"/>
          <a:srcRect t="11092" r="3542" b="6090"/>
          <a:stretch/>
        </p:blipFill>
        <p:spPr>
          <a:xfrm>
            <a:off x="825500" y="2637742"/>
            <a:ext cx="8255000" cy="3984865"/>
          </a:xfrm>
          <a:prstGeom prst="rect">
            <a:avLst/>
          </a:prstGeom>
        </p:spPr>
      </p:pic>
    </p:spTree>
    <p:extLst>
      <p:ext uri="{BB962C8B-B14F-4D97-AF65-F5344CB8AC3E}">
        <p14:creationId xmlns:p14="http://schemas.microsoft.com/office/powerpoint/2010/main" val="3633815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3DBEE8-9782-4F22-8581-6073BC42C877}"/>
              </a:ext>
            </a:extLst>
          </p:cNvPr>
          <p:cNvSpPr>
            <a:spLocks noGrp="1"/>
          </p:cNvSpPr>
          <p:nvPr>
            <p:ph type="title"/>
          </p:nvPr>
        </p:nvSpPr>
        <p:spPr/>
        <p:txBody>
          <a:bodyPr>
            <a:normAutofit fontScale="90000"/>
          </a:bodyPr>
          <a:lstStyle/>
          <a:p>
            <a:r>
              <a:rPr lang="ja-JP" altLang="en-US" sz="3600" kern="100" dirty="0">
                <a:latin typeface="游明朝" panose="02020400000000000000" pitchFamily="18" charset="-128"/>
                <a:ea typeface="游明朝" panose="02020400000000000000" pitchFamily="18" charset="-128"/>
                <a:cs typeface="Times New Roman" panose="02020603050405020304" pitchFamily="18" charset="0"/>
              </a:rPr>
              <a:t>２　</a:t>
            </a:r>
            <a:r>
              <a:rPr lang="ja-JP" altLang="ja-JP" sz="3600" kern="100" dirty="0">
                <a:latin typeface="游明朝" panose="02020400000000000000" pitchFamily="18" charset="-128"/>
                <a:ea typeface="游明朝" panose="02020400000000000000" pitchFamily="18" charset="-128"/>
                <a:cs typeface="Times New Roman" panose="02020603050405020304" pitchFamily="18" charset="0"/>
              </a:rPr>
              <a:t>原爆投下目的</a:t>
            </a:r>
            <a:br>
              <a:rPr lang="en-US" altLang="ja-JP" sz="3600" kern="100" dirty="0">
                <a:latin typeface="游明朝" panose="02020400000000000000" pitchFamily="18" charset="-128"/>
                <a:ea typeface="游明朝" panose="02020400000000000000" pitchFamily="18" charset="-128"/>
                <a:cs typeface="Times New Roman" panose="02020603050405020304" pitchFamily="18" charset="0"/>
              </a:rPr>
            </a:br>
            <a:r>
              <a:rPr lang="ja-JP" altLang="en-US" sz="3600" kern="100" dirty="0">
                <a:latin typeface="游明朝" panose="02020400000000000000" pitchFamily="18" charset="-128"/>
                <a:ea typeface="游明朝" panose="02020400000000000000" pitchFamily="18" charset="-128"/>
                <a:cs typeface="Times New Roman" panose="02020603050405020304" pitchFamily="18" charset="0"/>
              </a:rPr>
              <a:t>　　</a:t>
            </a:r>
            <a:r>
              <a:rPr lang="ja-JP" altLang="ja-JP" sz="2800" kern="100" dirty="0">
                <a:latin typeface="游明朝" panose="02020400000000000000" pitchFamily="18" charset="-128"/>
                <a:ea typeface="游明朝" panose="02020400000000000000" pitchFamily="18" charset="-128"/>
                <a:cs typeface="Times New Roman" panose="02020603050405020304" pitchFamily="18" charset="0"/>
              </a:rPr>
              <a:t>対ソ連戦略説，早期終戦説，人体実験説，国家予算説など</a:t>
            </a:r>
            <a:endParaRPr lang="ja-JP" altLang="en-US" sz="2800" dirty="0"/>
          </a:p>
        </p:txBody>
      </p:sp>
      <p:sp>
        <p:nvSpPr>
          <p:cNvPr id="3" name="コンテンツ プレースホルダー 2">
            <a:extLst>
              <a:ext uri="{FF2B5EF4-FFF2-40B4-BE49-F238E27FC236}">
                <a16:creationId xmlns:a16="http://schemas.microsoft.com/office/drawing/2014/main" id="{492F22D9-5B21-4AC8-B6A9-2671A633422D}"/>
              </a:ext>
            </a:extLst>
          </p:cNvPr>
          <p:cNvSpPr>
            <a:spLocks noGrp="1"/>
          </p:cNvSpPr>
          <p:nvPr>
            <p:ph idx="1"/>
          </p:nvPr>
        </p:nvSpPr>
        <p:spPr>
          <a:xfrm>
            <a:off x="423333" y="2028826"/>
            <a:ext cx="9059334" cy="4283627"/>
          </a:xfrm>
        </p:spPr>
        <p:txBody>
          <a:bodyPr>
            <a:normAutofit/>
          </a:bodyPr>
          <a:lstStyle/>
          <a:p>
            <a:pPr marL="0" indent="0" algn="just">
              <a:buNone/>
            </a:pPr>
            <a:r>
              <a:rPr lang="ja-JP" altLang="en-US" sz="2400"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　①</a:t>
            </a:r>
            <a:r>
              <a:rPr lang="ja-JP" altLang="ja-JP" sz="2400"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対ソ連戦略説</a:t>
            </a:r>
            <a:r>
              <a:rPr lang="ja-JP" altLang="en-US" sz="2400"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（戦後、ソ連に対して優位に立つために）</a:t>
            </a:r>
            <a:endParaRPr lang="en-US" altLang="ja-JP" sz="2400" kern="100" dirty="0">
              <a:latin typeface="游明朝" panose="02020400000000000000" pitchFamily="18" charset="-128"/>
              <a:ea typeface="游明朝" panose="02020400000000000000" pitchFamily="18" charset="-128"/>
              <a:cs typeface="Times New Roman" panose="02020603050405020304" pitchFamily="18" charset="0"/>
            </a:endParaRPr>
          </a:p>
          <a:p>
            <a:pPr algn="just"/>
            <a:endParaRPr lang="en-US" altLang="ja-JP" sz="2400" dirty="0">
              <a:ea typeface="游明朝" panose="02020400000000000000" pitchFamily="18" charset="-128"/>
              <a:cs typeface="Times New Roman" panose="02020603050405020304" pitchFamily="18" charset="0"/>
            </a:endParaRPr>
          </a:p>
          <a:p>
            <a:pPr algn="just"/>
            <a:r>
              <a:rPr lang="ja-JP" altLang="ja-JP" sz="2400"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戦後の枠組みの主導権を握る</a:t>
            </a:r>
            <a:r>
              <a:rPr lang="ja-JP" altLang="en-US" sz="2400"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　⇒　</a:t>
            </a:r>
            <a:r>
              <a:rPr lang="ja-JP" altLang="ja-JP" sz="2400" kern="100" dirty="0">
                <a:latin typeface="游明朝" panose="02020400000000000000" pitchFamily="18" charset="-128"/>
                <a:ea typeface="游明朝" panose="02020400000000000000" pitchFamily="18" charset="-128"/>
                <a:cs typeface="Times New Roman" panose="02020603050405020304" pitchFamily="18" charset="0"/>
              </a:rPr>
              <a:t>原爆の威力を見せつける</a:t>
            </a:r>
            <a:endParaRPr lang="en-US" altLang="ja-JP" sz="2400" kern="100" dirty="0">
              <a:latin typeface="游明朝" panose="02020400000000000000" pitchFamily="18" charset="-128"/>
              <a:ea typeface="游明朝" panose="02020400000000000000" pitchFamily="18" charset="-128"/>
              <a:cs typeface="Times New Roman" panose="02020603050405020304" pitchFamily="18" charset="0"/>
            </a:endParaRPr>
          </a:p>
          <a:p>
            <a:pPr algn="just"/>
            <a:endParaRPr lang="en-US" altLang="ja-JP" sz="2400" kern="100" dirty="0">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2400" kern="100" dirty="0">
                <a:latin typeface="游明朝" panose="02020400000000000000" pitchFamily="18" charset="-128"/>
                <a:ea typeface="游明朝" panose="02020400000000000000" pitchFamily="18" charset="-128"/>
                <a:cs typeface="Times New Roman" panose="02020603050405020304" pitchFamily="18" charset="0"/>
              </a:rPr>
              <a:t>トルーマン大統領</a:t>
            </a:r>
            <a:endParaRPr lang="en-US" altLang="ja-JP" sz="2400" kern="100" dirty="0">
              <a:latin typeface="游明朝" panose="02020400000000000000" pitchFamily="18" charset="-128"/>
              <a:ea typeface="游明朝" panose="02020400000000000000" pitchFamily="18" charset="-128"/>
              <a:cs typeface="Times New Roman" panose="02020603050405020304" pitchFamily="18" charset="0"/>
            </a:endParaRPr>
          </a:p>
          <a:p>
            <a:pPr marL="0" indent="0" algn="just">
              <a:buNone/>
            </a:pPr>
            <a:r>
              <a:rPr lang="ja-JP" altLang="en-US" sz="2400" kern="100" dirty="0">
                <a:latin typeface="游明朝" panose="02020400000000000000" pitchFamily="18" charset="-128"/>
                <a:ea typeface="游明朝" panose="02020400000000000000" pitchFamily="18" charset="-128"/>
                <a:cs typeface="Times New Roman" panose="02020603050405020304" pitchFamily="18" charset="0"/>
              </a:rPr>
              <a:t>　　</a:t>
            </a:r>
            <a:r>
              <a:rPr lang="ja-JP" altLang="ja-JP" sz="2400" kern="100" dirty="0">
                <a:latin typeface="游明朝" panose="02020400000000000000" pitchFamily="18" charset="-128"/>
                <a:ea typeface="游明朝" panose="02020400000000000000" pitchFamily="18" charset="-128"/>
                <a:cs typeface="Times New Roman" panose="02020603050405020304" pitchFamily="18" charset="0"/>
              </a:rPr>
              <a:t>ポツダム宣言発表前に原爆投下命令を出</a:t>
            </a:r>
            <a:r>
              <a:rPr lang="ja-JP" altLang="en-US" sz="2400" kern="100" dirty="0">
                <a:latin typeface="游明朝" panose="02020400000000000000" pitchFamily="18" charset="-128"/>
                <a:ea typeface="游明朝" panose="02020400000000000000" pitchFamily="18" charset="-128"/>
                <a:cs typeface="Times New Roman" panose="02020603050405020304" pitchFamily="18" charset="0"/>
              </a:rPr>
              <a:t>す</a:t>
            </a:r>
            <a:r>
              <a:rPr lang="ja-JP" altLang="ja-JP" sz="2400" kern="100" dirty="0">
                <a:latin typeface="游明朝" panose="02020400000000000000" pitchFamily="18" charset="-128"/>
                <a:ea typeface="游明朝" panose="02020400000000000000" pitchFamily="18" charset="-128"/>
                <a:cs typeface="Times New Roman" panose="02020603050405020304" pitchFamily="18" charset="0"/>
              </a:rPr>
              <a:t>。</a:t>
            </a:r>
            <a:endParaRPr lang="en-US" altLang="ja-JP" sz="2400" kern="100" dirty="0">
              <a:latin typeface="游明朝" panose="02020400000000000000" pitchFamily="18" charset="-128"/>
              <a:ea typeface="游明朝" panose="02020400000000000000" pitchFamily="18" charset="-128"/>
              <a:cs typeface="Times New Roman" panose="02020603050405020304" pitchFamily="18" charset="0"/>
            </a:endParaRPr>
          </a:p>
          <a:p>
            <a:pPr marL="0" indent="0" algn="just">
              <a:buNone/>
            </a:pPr>
            <a:r>
              <a:rPr lang="ja-JP" altLang="en-US" sz="2400" kern="100" dirty="0">
                <a:latin typeface="游明朝" panose="02020400000000000000" pitchFamily="18" charset="-128"/>
                <a:ea typeface="游明朝" panose="02020400000000000000" pitchFamily="18" charset="-128"/>
                <a:cs typeface="Times New Roman" panose="02020603050405020304" pitchFamily="18" charset="0"/>
              </a:rPr>
              <a:t>　　</a:t>
            </a:r>
            <a:endParaRPr lang="en-US" altLang="ja-JP" sz="2400" kern="100" dirty="0">
              <a:latin typeface="游明朝" panose="02020400000000000000" pitchFamily="18" charset="-128"/>
              <a:ea typeface="游明朝" panose="02020400000000000000" pitchFamily="18" charset="-128"/>
              <a:cs typeface="Times New Roman" panose="02020603050405020304" pitchFamily="18" charset="0"/>
            </a:endParaRPr>
          </a:p>
          <a:p>
            <a:pPr marL="0" indent="0" algn="just">
              <a:buNone/>
            </a:pPr>
            <a:r>
              <a:rPr lang="ja-JP" altLang="en-US" sz="2400" kern="100" dirty="0">
                <a:latin typeface="游明朝" panose="02020400000000000000" pitchFamily="18" charset="-128"/>
                <a:ea typeface="游明朝" panose="02020400000000000000" pitchFamily="18" charset="-128"/>
                <a:cs typeface="Times New Roman" panose="02020603050405020304" pitchFamily="18" charset="0"/>
              </a:rPr>
              <a:t>　　</a:t>
            </a:r>
            <a:r>
              <a:rPr lang="ja-JP" altLang="ja-JP" sz="2400" kern="100" dirty="0">
                <a:latin typeface="游明朝" panose="02020400000000000000" pitchFamily="18" charset="-128"/>
                <a:ea typeface="游明朝" panose="02020400000000000000" pitchFamily="18" charset="-128"/>
                <a:cs typeface="Times New Roman" panose="02020603050405020304" pitchFamily="18" charset="0"/>
              </a:rPr>
              <a:t>日本が降伏する前に、しかもソ連が日本に参戦する前に</a:t>
            </a:r>
            <a:endParaRPr lang="en-US" altLang="ja-JP" sz="2400" kern="100" dirty="0">
              <a:latin typeface="游明朝" panose="02020400000000000000" pitchFamily="18" charset="-128"/>
              <a:ea typeface="游明朝" panose="02020400000000000000" pitchFamily="18" charset="-128"/>
              <a:cs typeface="Times New Roman" panose="02020603050405020304" pitchFamily="18" charset="0"/>
            </a:endParaRPr>
          </a:p>
          <a:p>
            <a:pPr marL="0" indent="0" algn="just">
              <a:buNone/>
            </a:pPr>
            <a:r>
              <a:rPr lang="ja-JP" altLang="en-US" sz="2400" kern="100" dirty="0">
                <a:latin typeface="游明朝" panose="02020400000000000000" pitchFamily="18" charset="-128"/>
                <a:ea typeface="游明朝" panose="02020400000000000000" pitchFamily="18" charset="-128"/>
                <a:cs typeface="Times New Roman" panose="02020603050405020304" pitchFamily="18" charset="0"/>
              </a:rPr>
              <a:t>　　</a:t>
            </a:r>
            <a:r>
              <a:rPr lang="ja-JP" altLang="ja-JP" sz="2400" kern="100" dirty="0">
                <a:latin typeface="游明朝" panose="02020400000000000000" pitchFamily="18" charset="-128"/>
                <a:ea typeface="游明朝" panose="02020400000000000000" pitchFamily="18" charset="-128"/>
                <a:cs typeface="Times New Roman" panose="02020603050405020304" pitchFamily="18" charset="0"/>
              </a:rPr>
              <a:t>原爆を投下したかった。</a:t>
            </a:r>
          </a:p>
          <a:p>
            <a:pPr marL="0" indent="0">
              <a:buNone/>
            </a:pPr>
            <a:endParaRPr lang="en-US" altLang="ja-JP" sz="2400" dirty="0">
              <a:ea typeface="游明朝" panose="02020400000000000000" pitchFamily="18" charset="-128"/>
              <a:cs typeface="Times New Roman" panose="02020603050405020304" pitchFamily="18" charset="0"/>
            </a:endParaRPr>
          </a:p>
          <a:p>
            <a:pPr marL="0" indent="0">
              <a:buNone/>
            </a:pPr>
            <a:endParaRPr kumimoji="1" lang="ja-JP" altLang="en-US" dirty="0"/>
          </a:p>
        </p:txBody>
      </p:sp>
      <p:sp>
        <p:nvSpPr>
          <p:cNvPr id="4" name="矢印: 下 3">
            <a:extLst>
              <a:ext uri="{FF2B5EF4-FFF2-40B4-BE49-F238E27FC236}">
                <a16:creationId xmlns:a16="http://schemas.microsoft.com/office/drawing/2014/main" id="{4AE16797-4240-4AE2-959C-B4E0FBE08B64}"/>
              </a:ext>
            </a:extLst>
          </p:cNvPr>
          <p:cNvSpPr/>
          <p:nvPr/>
        </p:nvSpPr>
        <p:spPr>
          <a:xfrm>
            <a:off x="2145502" y="4697681"/>
            <a:ext cx="609600" cy="4240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1"/>
          </a:p>
        </p:txBody>
      </p:sp>
    </p:spTree>
    <p:extLst>
      <p:ext uri="{BB962C8B-B14F-4D97-AF65-F5344CB8AC3E}">
        <p14:creationId xmlns:p14="http://schemas.microsoft.com/office/powerpoint/2010/main" val="3380179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49B1BF-631B-40A2-8DDD-689277B3E16B}"/>
              </a:ext>
            </a:extLst>
          </p:cNvPr>
          <p:cNvSpPr>
            <a:spLocks noGrp="1"/>
          </p:cNvSpPr>
          <p:nvPr>
            <p:ph type="title"/>
          </p:nvPr>
        </p:nvSpPr>
        <p:spPr>
          <a:xfrm>
            <a:off x="773290" y="345737"/>
            <a:ext cx="7936088" cy="642041"/>
          </a:xfrm>
        </p:spPr>
        <p:txBody>
          <a:bodyPr>
            <a:normAutofit fontScale="90000"/>
          </a:bodyPr>
          <a:lstStyle/>
          <a:p>
            <a:r>
              <a:rPr lang="ja-JP" altLang="en-US"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①</a:t>
            </a:r>
            <a:r>
              <a:rPr lang="ja-JP" altLang="ja-JP"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対ソ連戦略説</a:t>
            </a:r>
            <a:endParaRPr kumimoji="1" lang="ja-JP" altLang="en-US" dirty="0"/>
          </a:p>
        </p:txBody>
      </p:sp>
      <p:sp>
        <p:nvSpPr>
          <p:cNvPr id="3" name="コンテンツ プレースホルダー 2">
            <a:extLst>
              <a:ext uri="{FF2B5EF4-FFF2-40B4-BE49-F238E27FC236}">
                <a16:creationId xmlns:a16="http://schemas.microsoft.com/office/drawing/2014/main" id="{0E27E7CA-B898-40BC-830D-DC6EF7B03344}"/>
              </a:ext>
            </a:extLst>
          </p:cNvPr>
          <p:cNvSpPr>
            <a:spLocks noGrp="1"/>
          </p:cNvSpPr>
          <p:nvPr>
            <p:ph idx="1"/>
          </p:nvPr>
        </p:nvSpPr>
        <p:spPr>
          <a:xfrm>
            <a:off x="719666" y="1413566"/>
            <a:ext cx="8466668" cy="4863056"/>
          </a:xfrm>
        </p:spPr>
        <p:txBody>
          <a:bodyPr>
            <a:normAutofit fontScale="70000" lnSpcReduction="20000"/>
          </a:bodyPr>
          <a:lstStyle/>
          <a:p>
            <a:r>
              <a:rPr kumimoji="1" lang="en-US" altLang="ja-JP" dirty="0"/>
              <a:t>1945</a:t>
            </a:r>
            <a:r>
              <a:rPr kumimoji="1" lang="ja-JP" altLang="en-US" dirty="0"/>
              <a:t>年</a:t>
            </a:r>
            <a:r>
              <a:rPr kumimoji="1" lang="en-US" altLang="ja-JP" dirty="0"/>
              <a:t>2</a:t>
            </a:r>
            <a:r>
              <a:rPr kumimoji="1" lang="ja-JP" altLang="en-US" dirty="0"/>
              <a:t>月</a:t>
            </a:r>
            <a:r>
              <a:rPr kumimoji="1" lang="en-US" altLang="ja-JP" dirty="0"/>
              <a:t>4</a:t>
            </a:r>
            <a:r>
              <a:rPr kumimoji="1" lang="ja-JP" altLang="en-US" dirty="0"/>
              <a:t>日　ヤルタ会談</a:t>
            </a:r>
            <a:endParaRPr kumimoji="1" lang="en-US" altLang="ja-JP" dirty="0"/>
          </a:p>
          <a:p>
            <a:pPr marL="0" indent="0">
              <a:buNone/>
            </a:pPr>
            <a:r>
              <a:rPr lang="ja-JP" altLang="en-US" dirty="0"/>
              <a:t>　　　　スターリン、ドイツ降伏後３ヶ月で日本への参戦</a:t>
            </a:r>
            <a:endParaRPr lang="en-US" altLang="ja-JP" dirty="0"/>
          </a:p>
          <a:p>
            <a:r>
              <a:rPr kumimoji="1" lang="en-US" altLang="ja-JP" dirty="0"/>
              <a:t>5</a:t>
            </a:r>
            <a:r>
              <a:rPr kumimoji="1" lang="ja-JP" altLang="en-US" dirty="0"/>
              <a:t>月</a:t>
            </a:r>
            <a:r>
              <a:rPr kumimoji="1" lang="en-US" altLang="ja-JP" dirty="0"/>
              <a:t>8</a:t>
            </a:r>
            <a:r>
              <a:rPr kumimoji="1" lang="ja-JP" altLang="en-US" dirty="0"/>
              <a:t>日　ドイツ無条件伏</a:t>
            </a:r>
            <a:endParaRPr lang="en-US" altLang="ja-JP" dirty="0"/>
          </a:p>
          <a:p>
            <a:r>
              <a:rPr kumimoji="1" lang="en-US" altLang="ja-JP" dirty="0"/>
              <a:t>7</a:t>
            </a:r>
            <a:r>
              <a:rPr kumimoji="1" lang="ja-JP" altLang="en-US" dirty="0"/>
              <a:t>月</a:t>
            </a:r>
            <a:r>
              <a:rPr kumimoji="1" lang="en-US" altLang="ja-JP" dirty="0"/>
              <a:t>16</a:t>
            </a:r>
            <a:r>
              <a:rPr kumimoji="1" lang="ja-JP" altLang="en-US" dirty="0"/>
              <a:t>日　アメリカ、原爆（トリニティ）実験成功。</a:t>
            </a:r>
            <a:endParaRPr kumimoji="1" lang="en-US" altLang="ja-JP" dirty="0"/>
          </a:p>
          <a:p>
            <a:r>
              <a:rPr kumimoji="1" lang="en-US" altLang="ja-JP" dirty="0"/>
              <a:t>7</a:t>
            </a:r>
            <a:r>
              <a:rPr kumimoji="1" lang="ja-JP" altLang="en-US" dirty="0"/>
              <a:t>月</a:t>
            </a:r>
            <a:r>
              <a:rPr kumimoji="1" lang="en-US" altLang="ja-JP" dirty="0"/>
              <a:t>17</a:t>
            </a:r>
            <a:r>
              <a:rPr kumimoji="1" lang="ja-JP" altLang="en-US" dirty="0"/>
              <a:t>日　ポツダム会談</a:t>
            </a:r>
            <a:r>
              <a:rPr kumimoji="1" lang="en-US" altLang="ja-JP" dirty="0"/>
              <a:t>1</a:t>
            </a:r>
            <a:r>
              <a:rPr kumimoji="1" lang="ja-JP" altLang="en-US" dirty="0"/>
              <a:t>日目、トルーマンが実験成功を知る。</a:t>
            </a:r>
            <a:endParaRPr kumimoji="1" lang="en-US" altLang="ja-JP" dirty="0"/>
          </a:p>
          <a:p>
            <a:r>
              <a:rPr kumimoji="1" lang="en-US" altLang="ja-JP" dirty="0"/>
              <a:t>7</a:t>
            </a:r>
            <a:r>
              <a:rPr kumimoji="1" lang="ja-JP" altLang="en-US" dirty="0"/>
              <a:t>月</a:t>
            </a:r>
            <a:r>
              <a:rPr kumimoji="1" lang="en-US" altLang="ja-JP" dirty="0"/>
              <a:t>21</a:t>
            </a:r>
            <a:r>
              <a:rPr kumimoji="1" lang="ja-JP" altLang="en-US" dirty="0"/>
              <a:t>日　原爆の詳細をトルーマンが受け取る。</a:t>
            </a:r>
            <a:endParaRPr kumimoji="1" lang="en-US" altLang="ja-JP" dirty="0"/>
          </a:p>
          <a:p>
            <a:r>
              <a:rPr lang="en-US" altLang="ja-JP" dirty="0"/>
              <a:t>7</a:t>
            </a:r>
            <a:r>
              <a:rPr lang="ja-JP" altLang="en-US" dirty="0"/>
              <a:t>月</a:t>
            </a:r>
            <a:r>
              <a:rPr lang="en-US" altLang="ja-JP" dirty="0"/>
              <a:t>24</a:t>
            </a:r>
            <a:r>
              <a:rPr lang="ja-JP" altLang="en-US" dirty="0"/>
              <a:t>日　トルーマン⇒スターリン　</a:t>
            </a:r>
            <a:endParaRPr lang="en-US" altLang="ja-JP" dirty="0"/>
          </a:p>
          <a:p>
            <a:pPr marL="0" indent="0">
              <a:buNone/>
            </a:pPr>
            <a:r>
              <a:rPr lang="ja-JP" altLang="en-US" dirty="0"/>
              <a:t>　　　　　　　　　　ささやくように原爆とは言わず</a:t>
            </a:r>
            <a:endParaRPr lang="en-US" altLang="ja-JP" dirty="0"/>
          </a:p>
          <a:p>
            <a:pPr marL="0" indent="0">
              <a:buNone/>
            </a:pPr>
            <a:r>
              <a:rPr kumimoji="1" lang="ja-JP" altLang="en-US" dirty="0"/>
              <a:t>　　トルーマン「これまでにない威力の爆弾開発に成功した」</a:t>
            </a:r>
            <a:endParaRPr kumimoji="1" lang="en-US" altLang="ja-JP" dirty="0"/>
          </a:p>
          <a:p>
            <a:pPr marL="0" indent="0">
              <a:buNone/>
            </a:pPr>
            <a:r>
              <a:rPr kumimoji="1" lang="ja-JP" altLang="en-US" dirty="0"/>
              <a:t>　　スターリン「それは結構。日本に対してうまく使うことを望む」</a:t>
            </a:r>
            <a:endParaRPr kumimoji="1" lang="en-US" altLang="ja-JP" dirty="0"/>
          </a:p>
          <a:p>
            <a:pPr marL="0" indent="0">
              <a:buNone/>
            </a:pPr>
            <a:r>
              <a:rPr kumimoji="1" lang="ja-JP" altLang="en-US" dirty="0"/>
              <a:t>　　スターリンは首脳会議が終わるとすぐに原爆開発担当者に連絡。</a:t>
            </a:r>
            <a:endParaRPr kumimoji="1" lang="en-US" altLang="ja-JP" dirty="0"/>
          </a:p>
          <a:p>
            <a:r>
              <a:rPr lang="en-US" altLang="ja-JP" dirty="0"/>
              <a:t>7</a:t>
            </a:r>
            <a:r>
              <a:rPr lang="ja-JP" altLang="en-US" dirty="0"/>
              <a:t>月</a:t>
            </a:r>
            <a:r>
              <a:rPr lang="en-US" altLang="ja-JP" dirty="0"/>
              <a:t>25</a:t>
            </a:r>
            <a:r>
              <a:rPr lang="ja-JP" altLang="en-US" dirty="0"/>
              <a:t>日　トルーマンは原爆投下命令を出す。</a:t>
            </a:r>
            <a:endParaRPr lang="en-US" altLang="ja-JP" dirty="0"/>
          </a:p>
          <a:p>
            <a:r>
              <a:rPr lang="en-US" altLang="ja-JP" dirty="0"/>
              <a:t>7</a:t>
            </a:r>
            <a:r>
              <a:rPr lang="ja-JP" altLang="en-US" dirty="0"/>
              <a:t>月</a:t>
            </a:r>
            <a:r>
              <a:rPr lang="en-US" altLang="ja-JP" dirty="0"/>
              <a:t>26</a:t>
            </a:r>
            <a:r>
              <a:rPr lang="ja-JP" altLang="en-US" dirty="0"/>
              <a:t>日　ポツダム宣言発表（日本に無条件降伏を勧告）</a:t>
            </a:r>
            <a:endParaRPr lang="en-US" altLang="ja-JP" dirty="0"/>
          </a:p>
        </p:txBody>
      </p:sp>
    </p:spTree>
    <p:extLst>
      <p:ext uri="{BB962C8B-B14F-4D97-AF65-F5344CB8AC3E}">
        <p14:creationId xmlns:p14="http://schemas.microsoft.com/office/powerpoint/2010/main" val="3096172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022D0D-03E6-4223-8BA4-28738BB4AC8A}"/>
              </a:ext>
            </a:extLst>
          </p:cNvPr>
          <p:cNvSpPr>
            <a:spLocks noGrp="1"/>
          </p:cNvSpPr>
          <p:nvPr>
            <p:ph type="title"/>
          </p:nvPr>
        </p:nvSpPr>
        <p:spPr/>
        <p:txBody>
          <a:bodyPr>
            <a:normAutofit/>
          </a:bodyPr>
          <a:lstStyle/>
          <a:p>
            <a:r>
              <a:rPr lang="ja-JP" altLang="en-US" sz="2800" kern="100" dirty="0">
                <a:latin typeface="游明朝" panose="02020400000000000000" pitchFamily="18" charset="-128"/>
                <a:ea typeface="游明朝" panose="02020400000000000000" pitchFamily="18" charset="-128"/>
                <a:cs typeface="Times New Roman" panose="02020603050405020304" pitchFamily="18" charset="0"/>
              </a:rPr>
              <a:t>２　</a:t>
            </a:r>
            <a:r>
              <a:rPr lang="ja-JP" altLang="ja-JP" sz="2800" kern="100" dirty="0">
                <a:latin typeface="游明朝" panose="02020400000000000000" pitchFamily="18" charset="-128"/>
                <a:ea typeface="游明朝" panose="02020400000000000000" pitchFamily="18" charset="-128"/>
                <a:cs typeface="Times New Roman" panose="02020603050405020304" pitchFamily="18" charset="0"/>
              </a:rPr>
              <a:t>原爆投下目的</a:t>
            </a:r>
            <a:br>
              <a:rPr lang="en-US" altLang="ja-JP" sz="2800" kern="100" dirty="0">
                <a:latin typeface="游明朝" panose="02020400000000000000" pitchFamily="18" charset="-128"/>
                <a:ea typeface="游明朝" panose="02020400000000000000" pitchFamily="18" charset="-128"/>
                <a:cs typeface="Times New Roman" panose="02020603050405020304" pitchFamily="18" charset="0"/>
              </a:rPr>
            </a:br>
            <a:r>
              <a:rPr lang="ja-JP" altLang="en-US" sz="2800" kern="100" dirty="0">
                <a:latin typeface="游明朝" panose="02020400000000000000" pitchFamily="18" charset="-128"/>
                <a:ea typeface="游明朝" panose="02020400000000000000" pitchFamily="18" charset="-128"/>
                <a:cs typeface="Times New Roman" panose="02020603050405020304" pitchFamily="18" charset="0"/>
              </a:rPr>
              <a:t>　</a:t>
            </a:r>
            <a:r>
              <a:rPr lang="ja-JP" altLang="ja-JP" sz="2800" kern="100" dirty="0">
                <a:latin typeface="游明朝" panose="02020400000000000000" pitchFamily="18" charset="-128"/>
                <a:ea typeface="游明朝" panose="02020400000000000000" pitchFamily="18" charset="-128"/>
                <a:cs typeface="Times New Roman" panose="02020603050405020304" pitchFamily="18" charset="0"/>
              </a:rPr>
              <a:t>② </a:t>
            </a:r>
            <a:r>
              <a:rPr lang="ja-JP" altLang="ja-JP" sz="2800"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早期終戦説</a:t>
            </a:r>
            <a:r>
              <a:rPr lang="ja-JP" altLang="en-US" sz="2800"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（戦争を早く終わらせるために）</a:t>
            </a:r>
            <a:endParaRPr kumimoji="1" lang="ja-JP" altLang="en-US" dirty="0">
              <a:solidFill>
                <a:srgbClr val="FF0000"/>
              </a:solidFill>
            </a:endParaRPr>
          </a:p>
        </p:txBody>
      </p:sp>
      <p:sp>
        <p:nvSpPr>
          <p:cNvPr id="3" name="コンテンツ プレースホルダー 2">
            <a:extLst>
              <a:ext uri="{FF2B5EF4-FFF2-40B4-BE49-F238E27FC236}">
                <a16:creationId xmlns:a16="http://schemas.microsoft.com/office/drawing/2014/main" id="{EBBAAD45-785D-47EB-84C7-B42BB7B7D689}"/>
              </a:ext>
            </a:extLst>
          </p:cNvPr>
          <p:cNvSpPr>
            <a:spLocks noGrp="1"/>
          </p:cNvSpPr>
          <p:nvPr>
            <p:ph idx="1"/>
          </p:nvPr>
        </p:nvSpPr>
        <p:spPr/>
        <p:txBody>
          <a:bodyPr>
            <a:normAutofit/>
          </a:bodyPr>
          <a:lstStyle/>
          <a:p>
            <a:pPr algn="just"/>
            <a:r>
              <a:rPr lang="en-US" altLang="ja-JP" sz="1900" kern="100" dirty="0">
                <a:latin typeface="游明朝" panose="02020400000000000000" pitchFamily="18" charset="-128"/>
                <a:ea typeface="游明朝" panose="02020400000000000000" pitchFamily="18" charset="-128"/>
                <a:cs typeface="Times New Roman" panose="02020603050405020304" pitchFamily="18" charset="0"/>
              </a:rPr>
              <a:t>1945 </a:t>
            </a:r>
            <a:r>
              <a:rPr lang="ja-JP" altLang="ja-JP" sz="1900" kern="100" dirty="0">
                <a:latin typeface="游明朝" panose="02020400000000000000" pitchFamily="18" charset="-128"/>
                <a:ea typeface="游明朝" panose="02020400000000000000" pitchFamily="18" charset="-128"/>
                <a:cs typeface="Times New Roman" panose="02020603050405020304" pitchFamily="18" charset="0"/>
              </a:rPr>
              <a:t>年８月</a:t>
            </a:r>
            <a:r>
              <a:rPr lang="en-US" altLang="ja-JP" sz="1900" kern="100" dirty="0">
                <a:latin typeface="游明朝" panose="02020400000000000000" pitchFamily="18" charset="-128"/>
                <a:ea typeface="游明朝" panose="02020400000000000000" pitchFamily="18" charset="-128"/>
                <a:cs typeface="Times New Roman" panose="02020603050405020304" pitchFamily="18" charset="0"/>
              </a:rPr>
              <a:t> 10 </a:t>
            </a:r>
            <a:r>
              <a:rPr lang="ja-JP" altLang="ja-JP" sz="1900" kern="100" dirty="0">
                <a:latin typeface="游明朝" panose="02020400000000000000" pitchFamily="18" charset="-128"/>
                <a:ea typeface="游明朝" panose="02020400000000000000" pitchFamily="18" charset="-128"/>
                <a:cs typeface="Times New Roman" panose="02020603050405020304" pitchFamily="18" charset="0"/>
              </a:rPr>
              <a:t>日 トルーマン </a:t>
            </a:r>
          </a:p>
          <a:p>
            <a:pPr marL="0" indent="0" algn="just">
              <a:buNone/>
            </a:pPr>
            <a:r>
              <a:rPr lang="ja-JP" altLang="en-US" sz="1900" kern="100" dirty="0">
                <a:latin typeface="游明朝" panose="02020400000000000000" pitchFamily="18" charset="-128"/>
                <a:ea typeface="游明朝" panose="02020400000000000000" pitchFamily="18" charset="-128"/>
                <a:cs typeface="Times New Roman" panose="02020603050405020304" pitchFamily="18" charset="0"/>
              </a:rPr>
              <a:t>　</a:t>
            </a:r>
            <a:r>
              <a:rPr lang="ja-JP" altLang="ja-JP" sz="1900" kern="100" dirty="0">
                <a:latin typeface="游明朝" panose="02020400000000000000" pitchFamily="18" charset="-128"/>
                <a:ea typeface="游明朝" panose="02020400000000000000" pitchFamily="18" charset="-128"/>
                <a:cs typeface="Times New Roman" panose="02020603050405020304" pitchFamily="18" charset="0"/>
              </a:rPr>
              <a:t>「</a:t>
            </a:r>
            <a:r>
              <a:rPr lang="ja-JP" altLang="en-US" sz="1900" kern="100" dirty="0">
                <a:latin typeface="游明朝" panose="02020400000000000000" pitchFamily="18" charset="-128"/>
                <a:ea typeface="游明朝" panose="02020400000000000000" pitchFamily="18" charset="-128"/>
                <a:cs typeface="Times New Roman" panose="02020603050405020304" pitchFamily="18" charset="0"/>
              </a:rPr>
              <a:t>・・・</a:t>
            </a:r>
            <a:r>
              <a:rPr lang="ja-JP" altLang="ja-JP" sz="1900"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軍事基地のある広島</a:t>
            </a:r>
            <a:r>
              <a:rPr lang="ja-JP" altLang="en-US" sz="1900"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a:t>
            </a:r>
            <a:endParaRPr lang="en-US" altLang="ja-JP" sz="1900"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endParaRPr>
          </a:p>
          <a:p>
            <a:pPr marL="0" indent="0" algn="just">
              <a:buNone/>
            </a:pPr>
            <a:r>
              <a:rPr lang="ja-JP" altLang="en-US" sz="1900"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　　　　　　　　　</a:t>
            </a:r>
            <a:r>
              <a:rPr lang="ja-JP" altLang="ja-JP" sz="1900"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何千人もの若いアメリカ人の命を救うため</a:t>
            </a:r>
            <a:r>
              <a:rPr lang="ja-JP" altLang="en-US" sz="1900"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a:t>
            </a:r>
            <a:r>
              <a:rPr lang="ja-JP" altLang="ja-JP" sz="1900" dirty="0">
                <a:ea typeface="游明朝" panose="02020400000000000000" pitchFamily="18" charset="-128"/>
                <a:cs typeface="Times New Roman" panose="02020603050405020304" pitchFamily="18" charset="0"/>
              </a:rPr>
              <a:t>」</a:t>
            </a:r>
            <a:endParaRPr lang="en-US" altLang="ja-JP" sz="1900" dirty="0">
              <a:ea typeface="游明朝" panose="02020400000000000000" pitchFamily="18" charset="-128"/>
              <a:cs typeface="Times New Roman" panose="02020603050405020304" pitchFamily="18" charset="0"/>
            </a:endParaRPr>
          </a:p>
          <a:p>
            <a:pPr algn="just"/>
            <a:endParaRPr lang="en-US" altLang="ja-JP" sz="1900" dirty="0">
              <a:ea typeface="游明朝" panose="02020400000000000000" pitchFamily="18" charset="-128"/>
              <a:cs typeface="Times New Roman" panose="02020603050405020304" pitchFamily="18" charset="0"/>
            </a:endParaRPr>
          </a:p>
          <a:p>
            <a:pPr algn="just"/>
            <a:r>
              <a:rPr lang="en-US" altLang="ja-JP" sz="1900" kern="100" dirty="0">
                <a:latin typeface="游明朝" panose="02020400000000000000" pitchFamily="18" charset="-128"/>
                <a:ea typeface="游明朝" panose="02020400000000000000" pitchFamily="18" charset="-128"/>
                <a:cs typeface="Times New Roman" panose="02020603050405020304" pitchFamily="18" charset="0"/>
              </a:rPr>
              <a:t>1947 </a:t>
            </a:r>
            <a:r>
              <a:rPr lang="ja-JP" altLang="ja-JP" sz="1900" kern="100" dirty="0">
                <a:latin typeface="游明朝" panose="02020400000000000000" pitchFamily="18" charset="-128"/>
                <a:ea typeface="游明朝" panose="02020400000000000000" pitchFamily="18" charset="-128"/>
                <a:cs typeface="Times New Roman" panose="02020603050405020304" pitchFamily="18" charset="0"/>
              </a:rPr>
              <a:t>年２月 「原爆使用の決断」（ヘンリー・スティムソン）『ハーパーズ・マガジン』２月号論文 </a:t>
            </a:r>
          </a:p>
          <a:p>
            <a:pPr marL="0" indent="0" algn="just">
              <a:buNone/>
            </a:pPr>
            <a:r>
              <a:rPr lang="ja-JP" altLang="ja-JP" sz="1900" kern="100" dirty="0">
                <a:latin typeface="游明朝" panose="02020400000000000000" pitchFamily="18" charset="-128"/>
                <a:ea typeface="游明朝" panose="02020400000000000000" pitchFamily="18" charset="-128"/>
                <a:cs typeface="Times New Roman" panose="02020603050405020304" pitchFamily="18" charset="0"/>
              </a:rPr>
              <a:t>「</a:t>
            </a:r>
            <a:r>
              <a:rPr lang="ja-JP" altLang="en-US" sz="1900" kern="100" dirty="0">
                <a:latin typeface="游明朝" panose="02020400000000000000" pitchFamily="18" charset="-128"/>
                <a:ea typeface="游明朝" panose="02020400000000000000" pitchFamily="18" charset="-128"/>
                <a:cs typeface="Times New Roman" panose="02020603050405020304" pitchFamily="18" charset="0"/>
              </a:rPr>
              <a:t>・・・</a:t>
            </a:r>
            <a:r>
              <a:rPr lang="ja-JP" altLang="ja-JP" sz="1900"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アメリカ軍だけでも，</a:t>
            </a:r>
            <a:r>
              <a:rPr lang="en-US" altLang="ja-JP" sz="1900"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100 </a:t>
            </a:r>
            <a:r>
              <a:rPr lang="ja-JP" altLang="ja-JP" sz="1900"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万人以上の戦死者・戦傷者</a:t>
            </a:r>
            <a:r>
              <a:rPr lang="ja-JP" altLang="en-US" sz="1900"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a:t>
            </a:r>
            <a:r>
              <a:rPr lang="ja-JP" altLang="ja-JP" sz="1900" kern="100" dirty="0">
                <a:latin typeface="游明朝" panose="02020400000000000000" pitchFamily="18" charset="-128"/>
                <a:ea typeface="游明朝" panose="02020400000000000000" pitchFamily="18" charset="-128"/>
                <a:cs typeface="Times New Roman" panose="02020603050405020304" pitchFamily="18" charset="0"/>
              </a:rPr>
              <a:t>」</a:t>
            </a:r>
            <a:endParaRPr lang="en-US" altLang="ja-JP" sz="1900" kern="100" dirty="0">
              <a:latin typeface="游明朝" panose="02020400000000000000" pitchFamily="18" charset="-128"/>
              <a:ea typeface="游明朝" panose="02020400000000000000" pitchFamily="18" charset="-128"/>
              <a:cs typeface="Times New Roman" panose="02020603050405020304" pitchFamily="18" charset="0"/>
            </a:endParaRPr>
          </a:p>
          <a:p>
            <a:pPr marL="0" indent="0" algn="just">
              <a:buNone/>
            </a:pPr>
            <a:r>
              <a:rPr lang="ja-JP" altLang="ja-JP" sz="1900" kern="100" dirty="0">
                <a:latin typeface="游明朝" panose="02020400000000000000" pitchFamily="18" charset="-128"/>
                <a:ea typeface="游明朝" panose="02020400000000000000" pitchFamily="18" charset="-128"/>
                <a:cs typeface="Times New Roman" panose="02020603050405020304" pitchFamily="18" charset="0"/>
              </a:rPr>
              <a:t>「ニューヨーク・タイムズ」紙がとりあげ，国内のさまざまな新聞に掲載。</a:t>
            </a:r>
            <a:endParaRPr lang="en-US" altLang="ja-JP" sz="1900" kern="100" dirty="0">
              <a:latin typeface="游明朝" panose="02020400000000000000" pitchFamily="18" charset="-128"/>
              <a:ea typeface="游明朝" panose="02020400000000000000" pitchFamily="18" charset="-128"/>
              <a:cs typeface="Times New Roman" panose="02020603050405020304" pitchFamily="18" charset="0"/>
            </a:endParaRPr>
          </a:p>
          <a:p>
            <a:pPr algn="just"/>
            <a:endParaRPr lang="en-US" altLang="ja-JP" sz="1900" kern="100" dirty="0">
              <a:latin typeface="游明朝" panose="02020400000000000000" pitchFamily="18" charset="-128"/>
              <a:ea typeface="游明朝" panose="02020400000000000000" pitchFamily="18" charset="-128"/>
              <a:cs typeface="Times New Roman" panose="02020603050405020304" pitchFamily="18" charset="0"/>
            </a:endParaRPr>
          </a:p>
          <a:p>
            <a:pPr algn="just"/>
            <a:r>
              <a:rPr lang="en-US" altLang="ja-JP" sz="1900" kern="100" dirty="0">
                <a:latin typeface="游明朝" panose="02020400000000000000" pitchFamily="18" charset="-128"/>
                <a:ea typeface="游明朝" panose="02020400000000000000" pitchFamily="18" charset="-128"/>
                <a:cs typeface="Times New Roman" panose="02020603050405020304" pitchFamily="18" charset="0"/>
              </a:rPr>
              <a:t>1955 </a:t>
            </a:r>
            <a:r>
              <a:rPr lang="ja-JP" altLang="ja-JP" sz="1900" kern="100" dirty="0">
                <a:latin typeface="游明朝" panose="02020400000000000000" pitchFamily="18" charset="-128"/>
                <a:ea typeface="游明朝" panose="02020400000000000000" pitchFamily="18" charset="-128"/>
                <a:cs typeface="Times New Roman" panose="02020603050405020304" pitchFamily="18" charset="0"/>
              </a:rPr>
              <a:t>年 トルーマン：『回想録』</a:t>
            </a:r>
          </a:p>
          <a:p>
            <a:pPr marL="0" indent="0" algn="just">
              <a:buNone/>
            </a:pPr>
            <a:r>
              <a:rPr lang="ja-JP" altLang="ja-JP" sz="1900" kern="100" dirty="0">
                <a:latin typeface="游明朝" panose="02020400000000000000" pitchFamily="18" charset="-128"/>
                <a:ea typeface="游明朝" panose="02020400000000000000" pitchFamily="18" charset="-128"/>
                <a:cs typeface="Times New Roman" panose="02020603050405020304" pitchFamily="18" charset="0"/>
              </a:rPr>
              <a:t>「</a:t>
            </a:r>
            <a:r>
              <a:rPr lang="ja-JP" altLang="en-US" sz="1900" kern="100" dirty="0">
                <a:latin typeface="游明朝" panose="02020400000000000000" pitchFamily="18" charset="-128"/>
                <a:ea typeface="游明朝" panose="02020400000000000000" pitchFamily="18" charset="-128"/>
                <a:cs typeface="Times New Roman" panose="02020603050405020304" pitchFamily="18" charset="0"/>
              </a:rPr>
              <a:t>・・・</a:t>
            </a:r>
            <a:r>
              <a:rPr lang="ja-JP" altLang="ja-JP" sz="1900"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少なくとも</a:t>
            </a:r>
            <a:r>
              <a:rPr lang="en-US" altLang="ja-JP" sz="1900"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 50 </a:t>
            </a:r>
            <a:r>
              <a:rPr lang="ja-JP" altLang="ja-JP" sz="1900"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万名の米国人の死傷</a:t>
            </a:r>
            <a:r>
              <a:rPr lang="ja-JP" altLang="en-US" sz="1900"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a:t>
            </a:r>
            <a:r>
              <a:rPr lang="ja-JP" altLang="ja-JP" sz="1900" dirty="0">
                <a:ea typeface="游明朝" panose="02020400000000000000" pitchFamily="18" charset="-128"/>
                <a:cs typeface="Times New Roman" panose="02020603050405020304" pitchFamily="18" charset="0"/>
              </a:rPr>
              <a:t>」 </a:t>
            </a:r>
            <a:endParaRPr lang="ja-JP" altLang="en-US" sz="1900" dirty="0"/>
          </a:p>
          <a:p>
            <a:pPr algn="just"/>
            <a:endParaRPr lang="ja-JP" altLang="ja-JP" kern="100" dirty="0">
              <a:latin typeface="游明朝" panose="02020400000000000000" pitchFamily="18" charset="-128"/>
              <a:ea typeface="游明朝" panose="02020400000000000000" pitchFamily="18" charset="-128"/>
              <a:cs typeface="Times New Roman" panose="02020603050405020304" pitchFamily="18" charset="0"/>
            </a:endParaRPr>
          </a:p>
          <a:p>
            <a:pPr algn="just"/>
            <a:endParaRPr kumimoji="1" lang="ja-JP" altLang="en-US" dirty="0"/>
          </a:p>
        </p:txBody>
      </p:sp>
    </p:spTree>
    <p:extLst>
      <p:ext uri="{BB962C8B-B14F-4D97-AF65-F5344CB8AC3E}">
        <p14:creationId xmlns:p14="http://schemas.microsoft.com/office/powerpoint/2010/main" val="556177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06A8BC-2927-43B0-9571-F05764950626}"/>
              </a:ext>
            </a:extLst>
          </p:cNvPr>
          <p:cNvSpPr>
            <a:spLocks noGrp="1"/>
          </p:cNvSpPr>
          <p:nvPr>
            <p:ph type="title"/>
          </p:nvPr>
        </p:nvSpPr>
        <p:spPr/>
        <p:txBody>
          <a:bodyPr>
            <a:normAutofit/>
          </a:bodyPr>
          <a:lstStyle/>
          <a:p>
            <a:r>
              <a:rPr lang="ja-JP" altLang="en-US" sz="2800" kern="100" dirty="0">
                <a:latin typeface="游明朝" panose="02020400000000000000" pitchFamily="18" charset="-128"/>
                <a:ea typeface="游明朝" panose="02020400000000000000" pitchFamily="18" charset="-128"/>
                <a:cs typeface="Times New Roman" panose="02020603050405020304" pitchFamily="18" charset="0"/>
              </a:rPr>
              <a:t>２　</a:t>
            </a:r>
            <a:r>
              <a:rPr lang="ja-JP" altLang="ja-JP" sz="2800" kern="100" dirty="0">
                <a:latin typeface="游明朝" panose="02020400000000000000" pitchFamily="18" charset="-128"/>
                <a:ea typeface="游明朝" panose="02020400000000000000" pitchFamily="18" charset="-128"/>
                <a:cs typeface="Times New Roman" panose="02020603050405020304" pitchFamily="18" charset="0"/>
              </a:rPr>
              <a:t>原爆投下目的</a:t>
            </a:r>
            <a:br>
              <a:rPr lang="en-US" altLang="ja-JP" sz="2800" kern="100" dirty="0">
                <a:latin typeface="游明朝" panose="02020400000000000000" pitchFamily="18" charset="-128"/>
                <a:ea typeface="游明朝" panose="02020400000000000000" pitchFamily="18" charset="-128"/>
                <a:cs typeface="Times New Roman" panose="02020603050405020304" pitchFamily="18" charset="0"/>
              </a:rPr>
            </a:br>
            <a:r>
              <a:rPr lang="ja-JP" altLang="en-US" sz="2800" kern="100" dirty="0">
                <a:latin typeface="游明朝" panose="02020400000000000000" pitchFamily="18" charset="-128"/>
                <a:ea typeface="游明朝" panose="02020400000000000000" pitchFamily="18" charset="-128"/>
                <a:cs typeface="Times New Roman" panose="02020603050405020304" pitchFamily="18" charset="0"/>
              </a:rPr>
              <a:t>　　</a:t>
            </a:r>
            <a:r>
              <a:rPr lang="ja-JP" altLang="ja-JP" sz="2800" kern="100" dirty="0">
                <a:latin typeface="游明朝" panose="02020400000000000000" pitchFamily="18" charset="-128"/>
                <a:ea typeface="游明朝" panose="02020400000000000000" pitchFamily="18" charset="-128"/>
                <a:cs typeface="Times New Roman" panose="02020603050405020304" pitchFamily="18" charset="0"/>
              </a:rPr>
              <a:t>③ </a:t>
            </a:r>
            <a:r>
              <a:rPr lang="ja-JP" altLang="ja-JP" sz="2800"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人体実験説</a:t>
            </a:r>
            <a:r>
              <a:rPr lang="ja-JP" altLang="en-US" sz="2800"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（原爆被害の結果を調べるために）</a:t>
            </a:r>
            <a:endParaRPr kumimoji="1" lang="ja-JP" altLang="en-US" dirty="0">
              <a:solidFill>
                <a:srgbClr val="FF0000"/>
              </a:solidFill>
            </a:endParaRPr>
          </a:p>
        </p:txBody>
      </p:sp>
      <p:sp>
        <p:nvSpPr>
          <p:cNvPr id="3" name="コンテンツ プレースホルダー 2">
            <a:extLst>
              <a:ext uri="{FF2B5EF4-FFF2-40B4-BE49-F238E27FC236}">
                <a16:creationId xmlns:a16="http://schemas.microsoft.com/office/drawing/2014/main" id="{BCA3A0D0-988F-4D17-9F82-D2C25958DD37}"/>
              </a:ext>
            </a:extLst>
          </p:cNvPr>
          <p:cNvSpPr>
            <a:spLocks noGrp="1"/>
          </p:cNvSpPr>
          <p:nvPr>
            <p:ph idx="1"/>
          </p:nvPr>
        </p:nvSpPr>
        <p:spPr/>
        <p:txBody>
          <a:bodyPr>
            <a:normAutofit lnSpcReduction="10000"/>
          </a:bodyPr>
          <a:lstStyle/>
          <a:p>
            <a:pPr algn="just"/>
            <a:r>
              <a:rPr lang="ja-JP" altLang="ja-JP" sz="2400" kern="100" dirty="0">
                <a:latin typeface="游明朝" panose="02020400000000000000" pitchFamily="18" charset="-128"/>
                <a:ea typeface="游明朝" panose="02020400000000000000" pitchFamily="18" charset="-128"/>
                <a:cs typeface="Times New Roman" panose="02020603050405020304" pitchFamily="18" charset="0"/>
              </a:rPr>
              <a:t>ＡＢＣＣ（原爆傷害調査委員会）を設置</a:t>
            </a:r>
          </a:p>
          <a:p>
            <a:pPr algn="just"/>
            <a:r>
              <a:rPr lang="ja-JP" altLang="ja-JP" sz="2400" kern="100" dirty="0">
                <a:latin typeface="游明朝" panose="02020400000000000000" pitchFamily="18" charset="-128"/>
                <a:ea typeface="游明朝" panose="02020400000000000000" pitchFamily="18" charset="-128"/>
                <a:cs typeface="Times New Roman" panose="02020603050405020304" pitchFamily="18" charset="0"/>
              </a:rPr>
              <a:t>ＡＢＣＣは放射線量や</a:t>
            </a:r>
            <a:r>
              <a:rPr lang="ja-JP" altLang="ja-JP" sz="2400"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放射線が人体に与える影響は調査</a:t>
            </a:r>
            <a:r>
              <a:rPr lang="ja-JP" altLang="ja-JP" sz="2400" kern="100" dirty="0">
                <a:latin typeface="游明朝" panose="02020400000000000000" pitchFamily="18" charset="-128"/>
                <a:ea typeface="游明朝" panose="02020400000000000000" pitchFamily="18" charset="-128"/>
                <a:cs typeface="Times New Roman" panose="02020603050405020304" pitchFamily="18" charset="0"/>
              </a:rPr>
              <a:t>したが</a:t>
            </a:r>
            <a:r>
              <a:rPr lang="ja-JP" altLang="ja-JP" sz="2400"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治療はせず。</a:t>
            </a:r>
          </a:p>
          <a:p>
            <a:pPr algn="just"/>
            <a:r>
              <a:rPr lang="en-US" altLang="ja-JP" sz="2400" kern="100" dirty="0">
                <a:latin typeface="游明朝" panose="02020400000000000000" pitchFamily="18" charset="-128"/>
                <a:ea typeface="游明朝" panose="02020400000000000000" pitchFamily="18" charset="-128"/>
                <a:cs typeface="Times New Roman" panose="02020603050405020304" pitchFamily="18" charset="0"/>
              </a:rPr>
              <a:t>1945 </a:t>
            </a:r>
            <a:r>
              <a:rPr lang="ja-JP" altLang="ja-JP" sz="2400" kern="100" dirty="0">
                <a:latin typeface="游明朝" panose="02020400000000000000" pitchFamily="18" charset="-128"/>
                <a:ea typeface="游明朝" panose="02020400000000000000" pitchFamily="18" charset="-128"/>
                <a:cs typeface="Times New Roman" panose="02020603050405020304" pitchFamily="18" charset="0"/>
              </a:rPr>
              <a:t>年５月</a:t>
            </a:r>
            <a:r>
              <a:rPr lang="en-US" altLang="ja-JP" sz="2400" kern="100" dirty="0">
                <a:latin typeface="游明朝" panose="02020400000000000000" pitchFamily="18" charset="-128"/>
                <a:ea typeface="游明朝" panose="02020400000000000000" pitchFamily="18" charset="-128"/>
                <a:cs typeface="Times New Roman" panose="02020603050405020304" pitchFamily="18" charset="0"/>
              </a:rPr>
              <a:t> 28 </a:t>
            </a:r>
            <a:r>
              <a:rPr lang="ja-JP" altLang="ja-JP" sz="2400" kern="100" dirty="0">
                <a:latin typeface="游明朝" panose="02020400000000000000" pitchFamily="18" charset="-128"/>
                <a:ea typeface="游明朝" panose="02020400000000000000" pitchFamily="18" charset="-128"/>
                <a:cs typeface="Times New Roman" panose="02020603050405020304" pitchFamily="18" charset="0"/>
              </a:rPr>
              <a:t>日より，原爆の効果・威力を正確に知るため，投下対象都市に</a:t>
            </a:r>
            <a:r>
              <a:rPr lang="ja-JP" altLang="ja-JP" sz="2400"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通常爆撃を行うことを禁じた</a:t>
            </a:r>
            <a:r>
              <a:rPr lang="ja-JP" altLang="ja-JP" sz="2400" kern="100" dirty="0">
                <a:latin typeface="游明朝" panose="02020400000000000000" pitchFamily="18" charset="-128"/>
                <a:ea typeface="游明朝" panose="02020400000000000000" pitchFamily="18" charset="-128"/>
                <a:cs typeface="Times New Roman" panose="02020603050405020304" pitchFamily="18" charset="0"/>
              </a:rPr>
              <a:t>。</a:t>
            </a:r>
            <a:endParaRPr lang="en-US" altLang="ja-JP" sz="2400" kern="100" dirty="0">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2400" kern="100" dirty="0">
                <a:latin typeface="游明朝" panose="02020400000000000000" pitchFamily="18" charset="-128"/>
                <a:ea typeface="游明朝" panose="02020400000000000000" pitchFamily="18" charset="-128"/>
                <a:cs typeface="Times New Roman" panose="02020603050405020304" pitchFamily="18" charset="0"/>
              </a:rPr>
              <a:t>原爆搭載機の他に，科学的調査観測機，写真撮影機を飛ばし，</a:t>
            </a:r>
            <a:r>
              <a:rPr lang="ja-JP" altLang="ja-JP" sz="2400"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原爆の効果・威力を測定するためのラジオゾンデを投下</a:t>
            </a:r>
            <a:r>
              <a:rPr lang="ja-JP" altLang="ja-JP" sz="2400" kern="100" dirty="0">
                <a:latin typeface="游明朝" panose="02020400000000000000" pitchFamily="18" charset="-128"/>
                <a:ea typeface="游明朝" panose="02020400000000000000" pitchFamily="18" charset="-128"/>
                <a:cs typeface="Times New Roman" panose="02020603050405020304" pitchFamily="18" charset="0"/>
              </a:rPr>
              <a:t>している。</a:t>
            </a:r>
          </a:p>
          <a:p>
            <a:pPr marL="0" indent="0" algn="just">
              <a:buNone/>
            </a:pPr>
            <a:r>
              <a:rPr lang="ja-JP" altLang="en-US" sz="2400" kern="100" dirty="0">
                <a:latin typeface="游明朝" panose="02020400000000000000" pitchFamily="18" charset="-128"/>
                <a:ea typeface="游明朝" panose="02020400000000000000" pitchFamily="18" charset="-128"/>
                <a:cs typeface="Times New Roman" panose="02020603050405020304" pitchFamily="18" charset="0"/>
              </a:rPr>
              <a:t>・</a:t>
            </a:r>
            <a:r>
              <a:rPr lang="ja-JP" altLang="ja-JP" sz="2400" kern="100" dirty="0">
                <a:latin typeface="游明朝" panose="02020400000000000000" pitchFamily="18" charset="-128"/>
                <a:ea typeface="游明朝" panose="02020400000000000000" pitchFamily="18" charset="-128"/>
                <a:cs typeface="Times New Roman" panose="02020603050405020304" pitchFamily="18" charset="0"/>
              </a:rPr>
              <a:t>日本の広島戦災調査班は被爆直後から活動を始めていた。そこに，アメリカ側調査団が来日し，日米合同調査団となった。調査事例</a:t>
            </a:r>
            <a:r>
              <a:rPr lang="ja-JP" altLang="en-US" sz="2400" kern="100" dirty="0">
                <a:latin typeface="游明朝" panose="02020400000000000000" pitchFamily="18" charset="-128"/>
                <a:ea typeface="游明朝" panose="02020400000000000000" pitchFamily="18" charset="-128"/>
                <a:cs typeface="Times New Roman" panose="02020603050405020304" pitchFamily="18" charset="0"/>
              </a:rPr>
              <a:t>を</a:t>
            </a:r>
            <a:r>
              <a:rPr lang="ja-JP" altLang="ja-JP" sz="2400" kern="100" dirty="0">
                <a:latin typeface="游明朝" panose="02020400000000000000" pitchFamily="18" charset="-128"/>
                <a:ea typeface="游明朝" panose="02020400000000000000" pitchFamily="18" charset="-128"/>
                <a:cs typeface="Times New Roman" panose="02020603050405020304" pitchFamily="18" charset="0"/>
              </a:rPr>
              <a:t>アメリカに持ち帰り，アメリカ陸軍病理学研究所などに保管された（『広島・長崎の原爆災害』より）。</a:t>
            </a:r>
          </a:p>
          <a:p>
            <a:endParaRPr kumimoji="1" lang="ja-JP" altLang="en-US" dirty="0"/>
          </a:p>
        </p:txBody>
      </p:sp>
    </p:spTree>
    <p:extLst>
      <p:ext uri="{BB962C8B-B14F-4D97-AF65-F5344CB8AC3E}">
        <p14:creationId xmlns:p14="http://schemas.microsoft.com/office/powerpoint/2010/main" val="4155251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EBC477-9DC3-43BE-9D90-22154F5545E7}"/>
              </a:ext>
            </a:extLst>
          </p:cNvPr>
          <p:cNvSpPr>
            <a:spLocks noGrp="1"/>
          </p:cNvSpPr>
          <p:nvPr>
            <p:ph type="title"/>
          </p:nvPr>
        </p:nvSpPr>
        <p:spPr/>
        <p:txBody>
          <a:bodyPr>
            <a:normAutofit/>
          </a:bodyPr>
          <a:lstStyle/>
          <a:p>
            <a:r>
              <a:rPr lang="ja-JP" altLang="en-US" sz="2800" kern="100" dirty="0">
                <a:latin typeface="游明朝" panose="02020400000000000000" pitchFamily="18" charset="-128"/>
                <a:ea typeface="游明朝" panose="02020400000000000000" pitchFamily="18" charset="-128"/>
                <a:cs typeface="Times New Roman" panose="02020603050405020304" pitchFamily="18" charset="0"/>
              </a:rPr>
              <a:t>２　</a:t>
            </a:r>
            <a:r>
              <a:rPr lang="ja-JP" altLang="ja-JP" sz="2800" kern="100" dirty="0">
                <a:latin typeface="游明朝" panose="02020400000000000000" pitchFamily="18" charset="-128"/>
                <a:ea typeface="游明朝" panose="02020400000000000000" pitchFamily="18" charset="-128"/>
                <a:cs typeface="Times New Roman" panose="02020603050405020304" pitchFamily="18" charset="0"/>
              </a:rPr>
              <a:t>原爆投下目的</a:t>
            </a:r>
            <a:br>
              <a:rPr lang="en-US" altLang="ja-JP" sz="2800" kern="100" dirty="0">
                <a:latin typeface="游明朝" panose="02020400000000000000" pitchFamily="18" charset="-128"/>
                <a:ea typeface="游明朝" panose="02020400000000000000" pitchFamily="18" charset="-128"/>
                <a:cs typeface="Times New Roman" panose="02020603050405020304" pitchFamily="18" charset="0"/>
              </a:rPr>
            </a:br>
            <a:r>
              <a:rPr lang="ja-JP" altLang="en-US" sz="2800" kern="100" dirty="0">
                <a:latin typeface="游明朝" panose="02020400000000000000" pitchFamily="18" charset="-128"/>
                <a:ea typeface="游明朝" panose="02020400000000000000" pitchFamily="18" charset="-128"/>
                <a:cs typeface="Times New Roman" panose="02020603050405020304" pitchFamily="18" charset="0"/>
              </a:rPr>
              <a:t>　　</a:t>
            </a:r>
            <a:r>
              <a:rPr lang="ja-JP" altLang="ja-JP" sz="2800" dirty="0">
                <a:ea typeface="游明朝" panose="02020400000000000000" pitchFamily="18" charset="-128"/>
                <a:cs typeface="Times New Roman" panose="02020603050405020304" pitchFamily="18" charset="0"/>
              </a:rPr>
              <a:t>④ </a:t>
            </a:r>
            <a:r>
              <a:rPr lang="ja-JP" altLang="ja-JP" sz="2800" dirty="0">
                <a:solidFill>
                  <a:srgbClr val="FF0000"/>
                </a:solidFill>
                <a:ea typeface="游明朝" panose="02020400000000000000" pitchFamily="18" charset="-128"/>
                <a:cs typeface="Times New Roman" panose="02020603050405020304" pitchFamily="18" charset="0"/>
              </a:rPr>
              <a:t>国家予算説</a:t>
            </a:r>
            <a:r>
              <a:rPr lang="ja-JP" altLang="en-US" sz="2800" dirty="0">
                <a:solidFill>
                  <a:srgbClr val="FF0000"/>
                </a:solidFill>
                <a:ea typeface="游明朝" panose="02020400000000000000" pitchFamily="18" charset="-128"/>
                <a:cs typeface="Times New Roman" panose="02020603050405020304" pitchFamily="18" charset="0"/>
              </a:rPr>
              <a:t>（使った予算を試すために）</a:t>
            </a:r>
            <a:endParaRPr lang="ja-JP" altLang="en-US" sz="2800" dirty="0">
              <a:solidFill>
                <a:srgbClr val="FF0000"/>
              </a:solidFill>
            </a:endParaRPr>
          </a:p>
        </p:txBody>
      </p:sp>
      <p:sp>
        <p:nvSpPr>
          <p:cNvPr id="3" name="コンテンツ プレースホルダー 2">
            <a:extLst>
              <a:ext uri="{FF2B5EF4-FFF2-40B4-BE49-F238E27FC236}">
                <a16:creationId xmlns:a16="http://schemas.microsoft.com/office/drawing/2014/main" id="{EB7D4EEE-2A02-405A-9F03-A26C24A21C7B}"/>
              </a:ext>
            </a:extLst>
          </p:cNvPr>
          <p:cNvSpPr>
            <a:spLocks noGrp="1"/>
          </p:cNvSpPr>
          <p:nvPr>
            <p:ph idx="1"/>
          </p:nvPr>
        </p:nvSpPr>
        <p:spPr/>
        <p:txBody>
          <a:bodyPr>
            <a:normAutofit/>
          </a:bodyPr>
          <a:lstStyle/>
          <a:p>
            <a:pPr algn="just"/>
            <a:r>
              <a:rPr lang="ja-JP" altLang="ja-JP" sz="2400" kern="100" dirty="0">
                <a:latin typeface="游明朝" panose="02020400000000000000" pitchFamily="18" charset="-128"/>
                <a:ea typeface="游明朝" panose="02020400000000000000" pitchFamily="18" charset="-128"/>
                <a:cs typeface="Times New Roman" panose="02020603050405020304" pitchFamily="18" charset="0"/>
              </a:rPr>
              <a:t>原爆完成までにつぎこんだ国家予算</a:t>
            </a:r>
            <a:r>
              <a:rPr lang="en-US" altLang="ja-JP" sz="2400" kern="100" dirty="0">
                <a:latin typeface="游明朝" panose="02020400000000000000" pitchFamily="18" charset="-128"/>
                <a:ea typeface="游明朝" panose="02020400000000000000" pitchFamily="18" charset="-128"/>
                <a:cs typeface="Times New Roman" panose="02020603050405020304" pitchFamily="18" charset="0"/>
              </a:rPr>
              <a:t> ⇒ </a:t>
            </a:r>
            <a:r>
              <a:rPr lang="ja-JP" altLang="ja-JP" sz="2400"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約</a:t>
            </a:r>
            <a:r>
              <a:rPr lang="en-US" altLang="ja-JP" sz="2400"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 19 </a:t>
            </a:r>
            <a:r>
              <a:rPr lang="ja-JP" altLang="ja-JP" sz="2400"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億ドル</a:t>
            </a:r>
            <a:r>
              <a:rPr lang="ja-JP" altLang="ja-JP" sz="2400" kern="100" dirty="0">
                <a:latin typeface="游明朝" panose="02020400000000000000" pitchFamily="18" charset="-128"/>
                <a:ea typeface="游明朝" panose="02020400000000000000" pitchFamily="18" charset="-128"/>
                <a:cs typeface="Times New Roman" panose="02020603050405020304" pitchFamily="18" charset="0"/>
              </a:rPr>
              <a:t>（現在の額にして</a:t>
            </a:r>
            <a:r>
              <a:rPr lang="ja-JP" altLang="ja-JP" sz="2400"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２兆５千億円</a:t>
            </a:r>
            <a:r>
              <a:rPr lang="ja-JP" altLang="ja-JP" sz="2400" kern="100" dirty="0">
                <a:latin typeface="游明朝" panose="02020400000000000000" pitchFamily="18" charset="-128"/>
                <a:ea typeface="游明朝" panose="02020400000000000000" pitchFamily="18" charset="-128"/>
                <a:cs typeface="Times New Roman" panose="02020603050405020304" pitchFamily="18" charset="0"/>
              </a:rPr>
              <a:t>） </a:t>
            </a:r>
          </a:p>
          <a:p>
            <a:pPr algn="just"/>
            <a:r>
              <a:rPr lang="ja-JP" altLang="ja-JP" sz="2400" kern="100" dirty="0">
                <a:latin typeface="游明朝" panose="02020400000000000000" pitchFamily="18" charset="-128"/>
                <a:ea typeface="游明朝" panose="02020400000000000000" pitchFamily="18" charset="-128"/>
                <a:cs typeface="Times New Roman" panose="02020603050405020304" pitchFamily="18" charset="0"/>
              </a:rPr>
              <a:t>開発ピーク時の総動員数</a:t>
            </a:r>
            <a:r>
              <a:rPr lang="en-US" altLang="ja-JP" sz="2400" kern="100" dirty="0">
                <a:latin typeface="游明朝" panose="02020400000000000000" pitchFamily="18" charset="-128"/>
                <a:ea typeface="游明朝" panose="02020400000000000000" pitchFamily="18" charset="-128"/>
                <a:cs typeface="Times New Roman" panose="02020603050405020304" pitchFamily="18" charset="0"/>
              </a:rPr>
              <a:t> ⇒ </a:t>
            </a:r>
            <a:r>
              <a:rPr lang="ja-JP" altLang="ja-JP" sz="2400"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約</a:t>
            </a:r>
            <a:r>
              <a:rPr lang="en-US" altLang="ja-JP" sz="2400"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 12 </a:t>
            </a:r>
            <a:r>
              <a:rPr lang="ja-JP" altLang="ja-JP" sz="2400"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万９千人</a:t>
            </a:r>
          </a:p>
          <a:p>
            <a:pPr algn="just"/>
            <a:r>
              <a:rPr lang="ja-JP" altLang="ja-JP" sz="2400" kern="100" dirty="0">
                <a:latin typeface="游明朝" panose="02020400000000000000" pitchFamily="18" charset="-128"/>
                <a:ea typeface="游明朝" panose="02020400000000000000" pitchFamily="18" charset="-128"/>
                <a:cs typeface="Times New Roman" panose="02020603050405020304" pitchFamily="18" charset="0"/>
              </a:rPr>
              <a:t>原爆開発に関わった企業</a:t>
            </a:r>
            <a:r>
              <a:rPr lang="en-US" altLang="ja-JP" sz="2400" kern="100" dirty="0">
                <a:latin typeface="游明朝" panose="02020400000000000000" pitchFamily="18" charset="-128"/>
                <a:ea typeface="游明朝" panose="02020400000000000000" pitchFamily="18" charset="-128"/>
                <a:cs typeface="Times New Roman" panose="02020603050405020304" pitchFamily="18" charset="0"/>
              </a:rPr>
              <a:t> ⇒ </a:t>
            </a:r>
            <a:r>
              <a:rPr lang="ja-JP" altLang="ja-JP" sz="2400" kern="100" dirty="0">
                <a:latin typeface="游明朝" panose="02020400000000000000" pitchFamily="18" charset="-128"/>
                <a:ea typeface="游明朝" panose="02020400000000000000" pitchFamily="18" charset="-128"/>
                <a:cs typeface="Times New Roman" panose="02020603050405020304" pitchFamily="18" charset="0"/>
              </a:rPr>
              <a:t>科学・金属・石油・建設などあらゆる分野</a:t>
            </a:r>
          </a:p>
          <a:p>
            <a:r>
              <a:rPr lang="ja-JP" altLang="ja-JP" sz="2400" dirty="0">
                <a:ea typeface="游明朝" panose="02020400000000000000" pitchFamily="18" charset="-128"/>
                <a:cs typeface="Times New Roman" panose="02020603050405020304" pitchFamily="18" charset="0"/>
              </a:rPr>
              <a:t>そのため，</a:t>
            </a:r>
            <a:r>
              <a:rPr lang="ja-JP" altLang="ja-JP" sz="2400" dirty="0">
                <a:solidFill>
                  <a:srgbClr val="FF0000"/>
                </a:solidFill>
                <a:ea typeface="游明朝" panose="02020400000000000000" pitchFamily="18" charset="-128"/>
                <a:cs typeface="Times New Roman" panose="02020603050405020304" pitchFamily="18" charset="0"/>
              </a:rPr>
              <a:t>議会や国民の追求を恐れ</a:t>
            </a:r>
            <a:r>
              <a:rPr lang="ja-JP" altLang="ja-JP" sz="2400" dirty="0">
                <a:ea typeface="游明朝" panose="02020400000000000000" pitchFamily="18" charset="-128"/>
                <a:cs typeface="Times New Roman" panose="02020603050405020304" pitchFamily="18" charset="0"/>
              </a:rPr>
              <a:t>，原爆投下に踏み切ったという説</a:t>
            </a:r>
            <a:endParaRPr lang="ja-JP" altLang="en-US" sz="2400" dirty="0"/>
          </a:p>
        </p:txBody>
      </p:sp>
    </p:spTree>
    <p:extLst>
      <p:ext uri="{BB962C8B-B14F-4D97-AF65-F5344CB8AC3E}">
        <p14:creationId xmlns:p14="http://schemas.microsoft.com/office/powerpoint/2010/main" val="17859843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1948</TotalTime>
  <Words>4181</Words>
  <Application>Microsoft Office PowerPoint</Application>
  <PresentationFormat>A4 210 x 297 mm</PresentationFormat>
  <Paragraphs>285</Paragraphs>
  <Slides>47</Slides>
  <Notes>3</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47</vt:i4>
      </vt:variant>
    </vt:vector>
  </HeadingPairs>
  <TitlesOfParts>
    <vt:vector size="59" baseType="lpstr">
      <vt:lpstr>-apple-system</vt:lpstr>
      <vt:lpstr>Hiragino Kaku Gothic Pro</vt:lpstr>
      <vt:lpstr>ＭＳ Ｐ明朝</vt:lpstr>
      <vt:lpstr>Noto Sans JP</vt:lpstr>
      <vt:lpstr>Meiryo</vt:lpstr>
      <vt:lpstr>游ゴシック</vt:lpstr>
      <vt:lpstr>游明朝</vt:lpstr>
      <vt:lpstr>Arial</vt:lpstr>
      <vt:lpstr>Calibri</vt:lpstr>
      <vt:lpstr>Calibri Light</vt:lpstr>
      <vt:lpstr>Times New Roman</vt:lpstr>
      <vt:lpstr>Office テーマ</vt:lpstr>
      <vt:lpstr>第１部 原爆をどう教えるか 原爆の基礎知識</vt:lpstr>
      <vt:lpstr>教科、総合でどのように原爆を教えるか</vt:lpstr>
      <vt:lpstr>１　原爆開発計画　　　各国の状況 　　原爆について</vt:lpstr>
      <vt:lpstr>１　原爆開発計画　　　各国の状況</vt:lpstr>
      <vt:lpstr>２　原爆投下目的 　　対ソ連戦略説，早期終戦説，人体実験説，国家予算説など</vt:lpstr>
      <vt:lpstr>①対ソ連戦略説</vt:lpstr>
      <vt:lpstr>２　原爆投下目的 　② 早期終戦説（戦争を早く終わらせるために）</vt:lpstr>
      <vt:lpstr>２　原爆投下目的 　　③ 人体実験説（原爆被害の結果を調べるために）</vt:lpstr>
      <vt:lpstr>２　原爆投下目的 　　④ 国家予算説（使った予算を試すために）</vt:lpstr>
      <vt:lpstr>３　原爆の特徴　広島型と長崎型</vt:lpstr>
      <vt:lpstr>３　原爆の特徴　広島型と長崎型</vt:lpstr>
      <vt:lpstr>　４　被爆の実相</vt:lpstr>
      <vt:lpstr>（１）爆風による被害 </vt:lpstr>
      <vt:lpstr>（２）熱線による被害</vt:lpstr>
      <vt:lpstr>（３）放射線による被害</vt:lpstr>
      <vt:lpstr>（３）放射線による被害</vt:lpstr>
      <vt:lpstr>（４）高熱火災による被害 </vt:lpstr>
      <vt:lpstr>５　放射線の影響</vt:lpstr>
      <vt:lpstr>放射線ってどんなもの？（核分裂）</vt:lpstr>
      <vt:lpstr>放射線ってどんなもの？（核分裂・連鎖反応）</vt:lpstr>
      <vt:lpstr>放射線の性質</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６　現代につながる核被害　</vt:lpstr>
      <vt:lpstr>１．佐々木禎子さん、原爆症、後遺症</vt:lpstr>
      <vt:lpstr>原爆症、後遺症</vt:lpstr>
      <vt:lpstr>２，第五福竜丸と原水禁運動 「今日から始める平和学習」P50～P54</vt:lpstr>
      <vt:lpstr>第五福竜丸とは </vt:lpstr>
      <vt:lpstr>原水爆禁止世界大会</vt:lpstr>
      <vt:lpstr>３，東日本大震災と原発事故 「今日から始める平和学習」P70～P72</vt:lpstr>
      <vt:lpstr>福島第一原発事故のあらすじ</vt:lpstr>
      <vt:lpstr>放射能汚染地図</vt:lpstr>
      <vt:lpstr>復興までの予定</vt:lpstr>
      <vt:lpstr>PowerPoint プレゼンテーション</vt:lpstr>
      <vt:lpstr>東京新聞 2021年3月23日  賠償費用などは国が立て替えた後、電気料金や税金をもとにした資金から少しずつ「返済」されていく。 </vt:lpstr>
      <vt:lpstr>東京新聞 2021年3月25日</vt:lpstr>
      <vt:lpstr>汚染水</vt:lpstr>
      <vt:lpstr>４，核兵器はなくせる！？ 核兵器禁止条約 「今日から始める平和教育」P64～P69 </vt:lpstr>
      <vt:lpstr>核兵器禁止条約について日本政府の考え方</vt:lpstr>
      <vt:lpstr>外務省HP</vt:lpstr>
      <vt:lpstr>核禁条約批准しない日本 国際社会を失望させた　 森本真治、参議院議員 2021年1月20日毎日新聞</vt:lpstr>
      <vt:lpstr>核兵器禁止条約全文　 中国新聞広島平和メディアセンター 核兵器禁止条約の全文 | ヒロシマ平和メディアセンター (hiroshimapeacemedia.jp)</vt:lpstr>
      <vt:lpstr>国際平和拠点ひろしま 核兵器禁止条約の署名・批准の状況 | 国際平和拠点ひろしま〜核兵器のない世界平和に向けて〜 (hiroshimaforpeace.com)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第２部 原爆をどう教えるか</dc:title>
  <dc:creator> </dc:creator>
  <cp:lastModifiedBy>hh14</cp:lastModifiedBy>
  <cp:revision>76</cp:revision>
  <cp:lastPrinted>2021-06-25T05:27:58Z</cp:lastPrinted>
  <dcterms:created xsi:type="dcterms:W3CDTF">2021-04-28T23:40:46Z</dcterms:created>
  <dcterms:modified xsi:type="dcterms:W3CDTF">2021-06-25T05:28:45Z</dcterms:modified>
</cp:coreProperties>
</file>